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diagrams/data3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4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9.xml" ContentType="application/vnd.openxmlformats-officedocument.presentationml.notesSlide+xml"/>
  <Override PartName="/ppt/diagrams/data5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30.xml" ContentType="application/vnd.openxmlformats-officedocument.presentationml.notesSlide+xml"/>
  <Override PartName="/ppt/diagrams/data6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diagrams/data2.xml" ContentType="application/vnd.openxmlformats-officedocument.drawingml.diagramData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4"/>
  </p:notesMasterIdLst>
  <p:sldIdLst>
    <p:sldId id="256" r:id="rId2"/>
    <p:sldId id="498" r:id="rId3"/>
    <p:sldId id="499" r:id="rId4"/>
    <p:sldId id="502" r:id="rId5"/>
    <p:sldId id="534" r:id="rId6"/>
    <p:sldId id="559" r:id="rId7"/>
    <p:sldId id="530" r:id="rId8"/>
    <p:sldId id="571" r:id="rId9"/>
    <p:sldId id="535" r:id="rId10"/>
    <p:sldId id="560" r:id="rId11"/>
    <p:sldId id="543" r:id="rId12"/>
    <p:sldId id="510" r:id="rId13"/>
    <p:sldId id="568" r:id="rId14"/>
    <p:sldId id="511" r:id="rId15"/>
    <p:sldId id="558" r:id="rId16"/>
    <p:sldId id="545" r:id="rId17"/>
    <p:sldId id="563" r:id="rId18"/>
    <p:sldId id="513" r:id="rId19"/>
    <p:sldId id="546" r:id="rId20"/>
    <p:sldId id="536" r:id="rId21"/>
    <p:sldId id="515" r:id="rId22"/>
    <p:sldId id="569" r:id="rId23"/>
    <p:sldId id="544" r:id="rId24"/>
    <p:sldId id="517" r:id="rId25"/>
    <p:sldId id="537" r:id="rId26"/>
    <p:sldId id="519" r:id="rId27"/>
    <p:sldId id="556" r:id="rId28"/>
    <p:sldId id="547" r:id="rId29"/>
    <p:sldId id="521" r:id="rId30"/>
    <p:sldId id="522" r:id="rId31"/>
    <p:sldId id="538" r:id="rId32"/>
    <p:sldId id="565" r:id="rId33"/>
    <p:sldId id="573" r:id="rId34"/>
    <p:sldId id="570" r:id="rId35"/>
    <p:sldId id="549" r:id="rId36"/>
    <p:sldId id="566" r:id="rId37"/>
    <p:sldId id="552" r:id="rId38"/>
    <p:sldId id="553" r:id="rId39"/>
    <p:sldId id="561" r:id="rId40"/>
    <p:sldId id="572" r:id="rId41"/>
    <p:sldId id="539" r:id="rId42"/>
    <p:sldId id="567" r:id="rId43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uzé Benjamin" initials="MB" lastIdx="1" clrIdx="0">
    <p:extLst>
      <p:ext uri="{19B8F6BF-5375-455C-9EA6-DF929625EA0E}">
        <p15:presenceInfo xmlns:p15="http://schemas.microsoft.com/office/powerpoint/2012/main" userId="4a10737dfe7db80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A261"/>
    <a:srgbClr val="005393"/>
    <a:srgbClr val="D5EDFF"/>
    <a:srgbClr val="0192FF"/>
    <a:srgbClr val="9BD4FF"/>
    <a:srgbClr val="F9CDA9"/>
    <a:srgbClr val="E89247"/>
    <a:srgbClr val="A0B67D"/>
    <a:srgbClr val="E63946"/>
    <a:srgbClr val="B2B3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47" autoAdjust="0"/>
    <p:restoredTop sz="88368" autoAdjust="0"/>
  </p:normalViewPr>
  <p:slideViewPr>
    <p:cSldViewPr snapToGrid="0">
      <p:cViewPr varScale="1">
        <p:scale>
          <a:sx n="90" d="100"/>
          <a:sy n="90" d="100"/>
        </p:scale>
        <p:origin x="132" y="33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78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E83C83C-C617-4552-B90D-0E2AA788D47F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2D6501E8-5BFD-454F-BF77-E5137F1541B5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Mire périodique encodée acquise</a:t>
          </a:r>
        </a:p>
      </dgm:t>
    </dgm:pt>
    <dgm:pt modelId="{DD128486-DEB0-4C9F-9D21-9CB785486D93}" type="parTrans" cxnId="{6892CF1E-118D-4491-B67C-7DAACFF5FBF8}">
      <dgm:prSet/>
      <dgm:spPr/>
      <dgm:t>
        <a:bodyPr/>
        <a:lstStyle/>
        <a:p>
          <a:endParaRPr lang="fr-FR" noProof="0" dirty="0"/>
        </a:p>
      </dgm:t>
    </dgm:pt>
    <dgm:pt modelId="{AB1BE70D-BC0A-4BFF-B505-8EC8D07A6863}" type="sibTrans" cxnId="{6892CF1E-118D-4491-B67C-7DAACFF5FBF8}">
      <dgm:prSet/>
      <dgm:spPr/>
      <dgm:t>
        <a:bodyPr/>
        <a:lstStyle/>
        <a:p>
          <a:endParaRPr lang="fr-FR" noProof="0" dirty="0"/>
        </a:p>
      </dgm:t>
    </dgm:pt>
    <dgm:pt modelId="{52D3A4C7-8D77-4FE4-ADAC-2840BE0F5BCE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Sélection des pixels dont la </a:t>
          </a:r>
          <a:r>
            <a:rPr lang="fr-FR" b="1" noProof="0" dirty="0"/>
            <a:t>phase est proche de 0</a:t>
          </a:r>
        </a:p>
      </dgm:t>
    </dgm:pt>
    <dgm:pt modelId="{A5950AC5-D97E-4E5D-A4F0-FABEAB9E828D}" type="parTrans" cxnId="{8F5FD3EE-490E-41EF-B5A1-AB7897D100A1}">
      <dgm:prSet/>
      <dgm:spPr/>
      <dgm:t>
        <a:bodyPr/>
        <a:lstStyle/>
        <a:p>
          <a:endParaRPr lang="fr-FR" noProof="0" dirty="0"/>
        </a:p>
      </dgm:t>
    </dgm:pt>
    <dgm:pt modelId="{21B1F5A9-0FC6-4630-8289-0575977ECA6B}" type="sibTrans" cxnId="{8F5FD3EE-490E-41EF-B5A1-AB7897D100A1}">
      <dgm:prSet/>
      <dgm:spPr/>
      <dgm:t>
        <a:bodyPr/>
        <a:lstStyle/>
        <a:p>
          <a:endParaRPr lang="fr-FR" noProof="0" dirty="0"/>
        </a:p>
      </dgm:t>
    </dgm:pt>
    <mc:AlternateContent xmlns:mc="http://schemas.openxmlformats.org/markup-compatibility/2006" xmlns:a14="http://schemas.microsoft.com/office/drawing/2010/main">
      <mc:Choice Requires="a14">
        <dgm:pt modelId="{974F540D-1866-497D-976C-13B0113F88BF}">
          <dgm:prSet phldrT="[Texte]"/>
          <dgm:spPr>
            <a:solidFill>
              <a:srgbClr val="005393"/>
            </a:solidFill>
          </dgm:spPr>
          <dgm:t>
            <a:bodyPr/>
            <a:lstStyle/>
            <a:p>
              <a:r>
                <a:rPr lang="fr-FR" noProof="0" dirty="0"/>
                <a:t>Sélection des pixels dont la </a:t>
              </a:r>
              <a:r>
                <a:rPr lang="fr-FR" b="1" noProof="0" dirty="0"/>
                <a:t>phase est proche de </a:t>
              </a:r>
              <a14:m>
                <m:oMath xmlns:m="http://schemas.openxmlformats.org/officeDocument/2006/math">
                  <m:r>
                    <a:rPr lang="fr-FR" b="1" i="1" noProof="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±</m:t>
                  </m:r>
                  <m:r>
                    <a:rPr lang="fr-FR" b="1" i="1" noProof="0" smtClean="0">
                      <a:latin typeface="Cambria Math" panose="02040503050406030204" pitchFamily="18" charset="0"/>
                    </a:rPr>
                    <m:t>𝝅</m:t>
                  </m:r>
                </m:oMath>
              </a14:m>
              <a:endParaRPr lang="fr-FR" b="1" noProof="0" dirty="0"/>
            </a:p>
          </dgm:t>
        </dgm:pt>
      </mc:Choice>
      <mc:Fallback xmlns="">
        <dgm:pt modelId="{974F540D-1866-497D-976C-13B0113F88BF}">
          <dgm:prSet phldrT="[Texte]"/>
          <dgm:spPr>
            <a:solidFill>
              <a:srgbClr val="005393"/>
            </a:solidFill>
          </dgm:spPr>
          <dgm:t>
            <a:bodyPr/>
            <a:lstStyle/>
            <a:p>
              <a:r>
                <a:rPr lang="fr-FR" noProof="0" dirty="0"/>
                <a:t>Sélection des pixels dont la </a:t>
              </a:r>
              <a:r>
                <a:rPr lang="fr-FR" b="1" noProof="0" dirty="0"/>
                <a:t>phase est proche de </a:t>
              </a:r>
              <a:r>
                <a:rPr lang="fr-FR" b="1" i="0" noProof="0">
                  <a:latin typeface="Cambria Math" panose="02040503050406030204" pitchFamily="18" charset="0"/>
                  <a:ea typeface="Cambria Math" panose="02040503050406030204" pitchFamily="18" charset="0"/>
                </a:rPr>
                <a:t>±</a:t>
              </a:r>
              <a:r>
                <a:rPr lang="fr-FR" b="1" i="0" noProof="0">
                  <a:latin typeface="Cambria Math" panose="02040503050406030204" pitchFamily="18" charset="0"/>
                </a:rPr>
                <a:t>𝝅</a:t>
              </a:r>
              <a:endParaRPr lang="fr-FR" b="1" noProof="0" dirty="0"/>
            </a:p>
          </dgm:t>
        </dgm:pt>
      </mc:Fallback>
    </mc:AlternateContent>
    <dgm:pt modelId="{E0D51628-008F-4B74-9BB2-A7DA0E4F85C9}" type="parTrans" cxnId="{60098207-E0CD-435E-88C7-5E9B0A38A561}">
      <dgm:prSet/>
      <dgm:spPr/>
      <dgm:t>
        <a:bodyPr/>
        <a:lstStyle/>
        <a:p>
          <a:endParaRPr lang="fr-FR" noProof="0" dirty="0"/>
        </a:p>
      </dgm:t>
    </dgm:pt>
    <dgm:pt modelId="{37CE5AA4-4AA4-49FE-9CE7-088DD969629F}" type="sibTrans" cxnId="{60098207-E0CD-435E-88C7-5E9B0A38A561}">
      <dgm:prSet/>
      <dgm:spPr/>
      <dgm:t>
        <a:bodyPr/>
        <a:lstStyle/>
        <a:p>
          <a:endParaRPr lang="fr-FR" noProof="0" dirty="0"/>
        </a:p>
      </dgm:t>
    </dgm:pt>
    <dgm:pt modelId="{2E192E1B-DA10-4542-8534-69EF040FF558}">
      <dgm:prSet phldrT="[Texte]"/>
      <dgm:spPr>
        <a:solidFill>
          <a:srgbClr val="005393"/>
        </a:solidFill>
      </dgm:spPr>
      <dgm:t>
        <a:bodyPr/>
        <a:lstStyle/>
        <a:p>
          <a:r>
            <a:rPr lang="fr-FR" b="1" noProof="0" dirty="0"/>
            <a:t>Seuillage adaptatif </a:t>
          </a:r>
          <a:r>
            <a:rPr lang="fr-FR" b="0" noProof="0" dirty="0"/>
            <a:t>pour la détection robuste de la présence – absence des points</a:t>
          </a:r>
        </a:p>
      </dgm:t>
    </dgm:pt>
    <dgm:pt modelId="{095B5E71-C444-4900-8F15-2A3A82C1D520}" type="parTrans" cxnId="{AD5A1AD3-7DF9-4BB2-BBA9-F6B19AB61D96}">
      <dgm:prSet/>
      <dgm:spPr/>
      <dgm:t>
        <a:bodyPr/>
        <a:lstStyle/>
        <a:p>
          <a:endParaRPr lang="fr-FR" noProof="0" dirty="0"/>
        </a:p>
      </dgm:t>
    </dgm:pt>
    <dgm:pt modelId="{D3C20069-8406-4639-AE0C-1AC04E76ABC0}" type="sibTrans" cxnId="{AD5A1AD3-7DF9-4BB2-BBA9-F6B19AB61D96}">
      <dgm:prSet/>
      <dgm:spPr/>
      <dgm:t>
        <a:bodyPr/>
        <a:lstStyle/>
        <a:p>
          <a:endParaRPr lang="fr-FR" noProof="0" dirty="0"/>
        </a:p>
      </dgm:t>
    </dgm:pt>
    <dgm:pt modelId="{4AA8DE7A-FFC2-453D-92F5-4C6CC9AA8BD2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Vue RGB des trois sous figures précédentes</a:t>
          </a:r>
        </a:p>
      </dgm:t>
    </dgm:pt>
    <dgm:pt modelId="{0A2D7D03-2A73-4F13-B814-1A85DD5BAA80}" type="parTrans" cxnId="{A9E12AAB-74A8-450E-88AA-1F0266BC7BE4}">
      <dgm:prSet/>
      <dgm:spPr/>
      <dgm:t>
        <a:bodyPr/>
        <a:lstStyle/>
        <a:p>
          <a:endParaRPr lang="fr-FR" noProof="0" dirty="0"/>
        </a:p>
      </dgm:t>
    </dgm:pt>
    <dgm:pt modelId="{F90C9616-632F-4858-B057-2EB089B53355}" type="sibTrans" cxnId="{A9E12AAB-74A8-450E-88AA-1F0266BC7BE4}">
      <dgm:prSet/>
      <dgm:spPr/>
      <dgm:t>
        <a:bodyPr/>
        <a:lstStyle/>
        <a:p>
          <a:endParaRPr lang="fr-FR" noProof="0" dirty="0"/>
        </a:p>
      </dgm:t>
    </dgm:pt>
    <dgm:pt modelId="{4DDDD463-3178-48A6-AC99-C09BD1D4E290}" type="pres">
      <dgm:prSet presAssocID="{2E83C83C-C617-4552-B90D-0E2AA788D47F}" presName="Name0" presStyleCnt="0">
        <dgm:presLayoutVars>
          <dgm:dir/>
          <dgm:resizeHandles val="exact"/>
        </dgm:presLayoutVars>
      </dgm:prSet>
      <dgm:spPr/>
    </dgm:pt>
    <dgm:pt modelId="{516671C6-B843-483E-BA40-F0FF57346CF8}" type="pres">
      <dgm:prSet presAssocID="{2D6501E8-5BFD-454F-BF77-E5137F1541B5}" presName="node" presStyleLbl="node1" presStyleIdx="0" presStyleCnt="5">
        <dgm:presLayoutVars>
          <dgm:bulletEnabled val="1"/>
        </dgm:presLayoutVars>
      </dgm:prSet>
      <dgm:spPr/>
    </dgm:pt>
    <dgm:pt modelId="{0E21818D-0D91-4690-B39D-C43DA1AF364C}" type="pres">
      <dgm:prSet presAssocID="{AB1BE70D-BC0A-4BFF-B505-8EC8D07A6863}" presName="sibTrans" presStyleLbl="sibTrans2D1" presStyleIdx="0" presStyleCnt="4"/>
      <dgm:spPr/>
    </dgm:pt>
    <dgm:pt modelId="{C1D440E1-3E57-4FE1-9418-7A4C76779158}" type="pres">
      <dgm:prSet presAssocID="{AB1BE70D-BC0A-4BFF-B505-8EC8D07A6863}" presName="connectorText" presStyleLbl="sibTrans2D1" presStyleIdx="0" presStyleCnt="4"/>
      <dgm:spPr/>
    </dgm:pt>
    <dgm:pt modelId="{C0F72565-CF37-4D83-B615-F125FB1E7367}" type="pres">
      <dgm:prSet presAssocID="{52D3A4C7-8D77-4FE4-ADAC-2840BE0F5BCE}" presName="node" presStyleLbl="node1" presStyleIdx="1" presStyleCnt="5">
        <dgm:presLayoutVars>
          <dgm:bulletEnabled val="1"/>
        </dgm:presLayoutVars>
      </dgm:prSet>
      <dgm:spPr/>
    </dgm:pt>
    <dgm:pt modelId="{1BA80DAA-8542-4295-975F-8E5E90F70324}" type="pres">
      <dgm:prSet presAssocID="{21B1F5A9-0FC6-4630-8289-0575977ECA6B}" presName="sibTrans" presStyleLbl="sibTrans2D1" presStyleIdx="1" presStyleCnt="4"/>
      <dgm:spPr/>
    </dgm:pt>
    <dgm:pt modelId="{B55C6608-2BFA-46AE-B4AC-EC5E3ACE5215}" type="pres">
      <dgm:prSet presAssocID="{21B1F5A9-0FC6-4630-8289-0575977ECA6B}" presName="connectorText" presStyleLbl="sibTrans2D1" presStyleIdx="1" presStyleCnt="4"/>
      <dgm:spPr/>
    </dgm:pt>
    <dgm:pt modelId="{AE900929-4A8C-46D5-A95A-024DEB86EC89}" type="pres">
      <dgm:prSet presAssocID="{974F540D-1866-497D-976C-13B0113F88BF}" presName="node" presStyleLbl="node1" presStyleIdx="2" presStyleCnt="5">
        <dgm:presLayoutVars>
          <dgm:bulletEnabled val="1"/>
        </dgm:presLayoutVars>
      </dgm:prSet>
      <dgm:spPr/>
    </dgm:pt>
    <dgm:pt modelId="{08AE1717-542C-4A25-B6CE-77E8EB8D8E93}" type="pres">
      <dgm:prSet presAssocID="{37CE5AA4-4AA4-49FE-9CE7-088DD969629F}" presName="sibTrans" presStyleLbl="sibTrans2D1" presStyleIdx="2" presStyleCnt="4"/>
      <dgm:spPr/>
    </dgm:pt>
    <dgm:pt modelId="{923C8EBB-9F50-49D4-94B8-6195C4170AF5}" type="pres">
      <dgm:prSet presAssocID="{37CE5AA4-4AA4-49FE-9CE7-088DD969629F}" presName="connectorText" presStyleLbl="sibTrans2D1" presStyleIdx="2" presStyleCnt="4"/>
      <dgm:spPr/>
    </dgm:pt>
    <dgm:pt modelId="{87F1D590-3EB7-4F9E-B84B-E320F89FBC2B}" type="pres">
      <dgm:prSet presAssocID="{4AA8DE7A-FFC2-453D-92F5-4C6CC9AA8BD2}" presName="node" presStyleLbl="node1" presStyleIdx="3" presStyleCnt="5">
        <dgm:presLayoutVars>
          <dgm:bulletEnabled val="1"/>
        </dgm:presLayoutVars>
      </dgm:prSet>
      <dgm:spPr/>
    </dgm:pt>
    <dgm:pt modelId="{6A281D32-53FB-4EDF-BD57-EB9F2F5B1B54}" type="pres">
      <dgm:prSet presAssocID="{F90C9616-632F-4858-B057-2EB089B53355}" presName="sibTrans" presStyleLbl="sibTrans2D1" presStyleIdx="3" presStyleCnt="4"/>
      <dgm:spPr/>
    </dgm:pt>
    <dgm:pt modelId="{33E94F93-97E0-43DC-B4E8-BCB988A45986}" type="pres">
      <dgm:prSet presAssocID="{F90C9616-632F-4858-B057-2EB089B53355}" presName="connectorText" presStyleLbl="sibTrans2D1" presStyleIdx="3" presStyleCnt="4"/>
      <dgm:spPr/>
    </dgm:pt>
    <dgm:pt modelId="{554C6918-C026-4E00-A308-BF3C09534B2F}" type="pres">
      <dgm:prSet presAssocID="{2E192E1B-DA10-4542-8534-69EF040FF558}" presName="node" presStyleLbl="node1" presStyleIdx="4" presStyleCnt="5">
        <dgm:presLayoutVars>
          <dgm:bulletEnabled val="1"/>
        </dgm:presLayoutVars>
      </dgm:prSet>
      <dgm:spPr/>
    </dgm:pt>
  </dgm:ptLst>
  <dgm:cxnLst>
    <dgm:cxn modelId="{60098207-E0CD-435E-88C7-5E9B0A38A561}" srcId="{2E83C83C-C617-4552-B90D-0E2AA788D47F}" destId="{974F540D-1866-497D-976C-13B0113F88BF}" srcOrd="2" destOrd="0" parTransId="{E0D51628-008F-4B74-9BB2-A7DA0E4F85C9}" sibTransId="{37CE5AA4-4AA4-49FE-9CE7-088DD969629F}"/>
    <dgm:cxn modelId="{6892CF1E-118D-4491-B67C-7DAACFF5FBF8}" srcId="{2E83C83C-C617-4552-B90D-0E2AA788D47F}" destId="{2D6501E8-5BFD-454F-BF77-E5137F1541B5}" srcOrd="0" destOrd="0" parTransId="{DD128486-DEB0-4C9F-9D21-9CB785486D93}" sibTransId="{AB1BE70D-BC0A-4BFF-B505-8EC8D07A6863}"/>
    <dgm:cxn modelId="{879A7821-39F0-46CF-A938-21FBAB45212D}" type="presOf" srcId="{2D6501E8-5BFD-454F-BF77-E5137F1541B5}" destId="{516671C6-B843-483E-BA40-F0FF57346CF8}" srcOrd="0" destOrd="0" presId="urn:microsoft.com/office/officeart/2005/8/layout/process1"/>
    <dgm:cxn modelId="{8F187528-D66D-4FE9-B48C-FA7391E7AE78}" type="presOf" srcId="{21B1F5A9-0FC6-4630-8289-0575977ECA6B}" destId="{1BA80DAA-8542-4295-975F-8E5E90F70324}" srcOrd="0" destOrd="0" presId="urn:microsoft.com/office/officeart/2005/8/layout/process1"/>
    <dgm:cxn modelId="{65AB3A31-FC48-4B6B-A003-EBA7699E4977}" type="presOf" srcId="{AB1BE70D-BC0A-4BFF-B505-8EC8D07A6863}" destId="{C1D440E1-3E57-4FE1-9418-7A4C76779158}" srcOrd="1" destOrd="0" presId="urn:microsoft.com/office/officeart/2005/8/layout/process1"/>
    <dgm:cxn modelId="{A956E445-B1E5-4894-98C9-6F98DBD86A59}" type="presOf" srcId="{F90C9616-632F-4858-B057-2EB089B53355}" destId="{33E94F93-97E0-43DC-B4E8-BCB988A45986}" srcOrd="1" destOrd="0" presId="urn:microsoft.com/office/officeart/2005/8/layout/process1"/>
    <dgm:cxn modelId="{31548C69-1928-46C7-8729-8E723B6D91DD}" type="presOf" srcId="{F90C9616-632F-4858-B057-2EB089B53355}" destId="{6A281D32-53FB-4EDF-BD57-EB9F2F5B1B54}" srcOrd="0" destOrd="0" presId="urn:microsoft.com/office/officeart/2005/8/layout/process1"/>
    <dgm:cxn modelId="{1988CC73-64E8-4DA9-8BB6-C4CFE56D542C}" type="presOf" srcId="{37CE5AA4-4AA4-49FE-9CE7-088DD969629F}" destId="{923C8EBB-9F50-49D4-94B8-6195C4170AF5}" srcOrd="1" destOrd="0" presId="urn:microsoft.com/office/officeart/2005/8/layout/process1"/>
    <dgm:cxn modelId="{F0140F54-C08D-44F4-81B2-79FB97A28901}" type="presOf" srcId="{974F540D-1866-497D-976C-13B0113F88BF}" destId="{AE900929-4A8C-46D5-A95A-024DEB86EC89}" srcOrd="0" destOrd="0" presId="urn:microsoft.com/office/officeart/2005/8/layout/process1"/>
    <dgm:cxn modelId="{843BF07B-CF07-4342-8E2D-BF05D15AB50E}" type="presOf" srcId="{2E83C83C-C617-4552-B90D-0E2AA788D47F}" destId="{4DDDD463-3178-48A6-AC99-C09BD1D4E290}" srcOrd="0" destOrd="0" presId="urn:microsoft.com/office/officeart/2005/8/layout/process1"/>
    <dgm:cxn modelId="{2E52BB82-A98F-4433-B38B-5D1040019B34}" type="presOf" srcId="{37CE5AA4-4AA4-49FE-9CE7-088DD969629F}" destId="{08AE1717-542C-4A25-B6CE-77E8EB8D8E93}" srcOrd="0" destOrd="0" presId="urn:microsoft.com/office/officeart/2005/8/layout/process1"/>
    <dgm:cxn modelId="{A9E12AAB-74A8-450E-88AA-1F0266BC7BE4}" srcId="{2E83C83C-C617-4552-B90D-0E2AA788D47F}" destId="{4AA8DE7A-FFC2-453D-92F5-4C6CC9AA8BD2}" srcOrd="3" destOrd="0" parTransId="{0A2D7D03-2A73-4F13-B814-1A85DD5BAA80}" sibTransId="{F90C9616-632F-4858-B057-2EB089B53355}"/>
    <dgm:cxn modelId="{39CD5FB6-E5BA-4A8B-A927-456B36D01109}" type="presOf" srcId="{2E192E1B-DA10-4542-8534-69EF040FF558}" destId="{554C6918-C026-4E00-A308-BF3C09534B2F}" srcOrd="0" destOrd="0" presId="urn:microsoft.com/office/officeart/2005/8/layout/process1"/>
    <dgm:cxn modelId="{051B94C0-103D-4E5F-AA01-EA9B4E8C7448}" type="presOf" srcId="{AB1BE70D-BC0A-4BFF-B505-8EC8D07A6863}" destId="{0E21818D-0D91-4690-B39D-C43DA1AF364C}" srcOrd="0" destOrd="0" presId="urn:microsoft.com/office/officeart/2005/8/layout/process1"/>
    <dgm:cxn modelId="{2FA31EC6-CA3F-4389-A303-5511C462BEE5}" type="presOf" srcId="{52D3A4C7-8D77-4FE4-ADAC-2840BE0F5BCE}" destId="{C0F72565-CF37-4D83-B615-F125FB1E7367}" srcOrd="0" destOrd="0" presId="urn:microsoft.com/office/officeart/2005/8/layout/process1"/>
    <dgm:cxn modelId="{AD5A1AD3-7DF9-4BB2-BBA9-F6B19AB61D96}" srcId="{2E83C83C-C617-4552-B90D-0E2AA788D47F}" destId="{2E192E1B-DA10-4542-8534-69EF040FF558}" srcOrd="4" destOrd="0" parTransId="{095B5E71-C444-4900-8F15-2A3A82C1D520}" sibTransId="{D3C20069-8406-4639-AE0C-1AC04E76ABC0}"/>
    <dgm:cxn modelId="{2F7B94D4-9E19-4B31-A3BD-D1991FE32934}" type="presOf" srcId="{4AA8DE7A-FFC2-453D-92F5-4C6CC9AA8BD2}" destId="{87F1D590-3EB7-4F9E-B84B-E320F89FBC2B}" srcOrd="0" destOrd="0" presId="urn:microsoft.com/office/officeart/2005/8/layout/process1"/>
    <dgm:cxn modelId="{8F5FD3EE-490E-41EF-B5A1-AB7897D100A1}" srcId="{2E83C83C-C617-4552-B90D-0E2AA788D47F}" destId="{52D3A4C7-8D77-4FE4-ADAC-2840BE0F5BCE}" srcOrd="1" destOrd="0" parTransId="{A5950AC5-D97E-4E5D-A4F0-FABEAB9E828D}" sibTransId="{21B1F5A9-0FC6-4630-8289-0575977ECA6B}"/>
    <dgm:cxn modelId="{AFE6B3F3-4B1C-4779-B7BD-87946C2DF1BC}" type="presOf" srcId="{21B1F5A9-0FC6-4630-8289-0575977ECA6B}" destId="{B55C6608-2BFA-46AE-B4AC-EC5E3ACE5215}" srcOrd="1" destOrd="0" presId="urn:microsoft.com/office/officeart/2005/8/layout/process1"/>
    <dgm:cxn modelId="{4CF443F7-E13E-48F8-ACA5-630ADDF44706}" type="presParOf" srcId="{4DDDD463-3178-48A6-AC99-C09BD1D4E290}" destId="{516671C6-B843-483E-BA40-F0FF57346CF8}" srcOrd="0" destOrd="0" presId="urn:microsoft.com/office/officeart/2005/8/layout/process1"/>
    <dgm:cxn modelId="{2D4DA067-244F-47D2-B3F0-0A36B6A7B51F}" type="presParOf" srcId="{4DDDD463-3178-48A6-AC99-C09BD1D4E290}" destId="{0E21818D-0D91-4690-B39D-C43DA1AF364C}" srcOrd="1" destOrd="0" presId="urn:microsoft.com/office/officeart/2005/8/layout/process1"/>
    <dgm:cxn modelId="{AF9703DB-70B5-4692-B59B-A0684D359E56}" type="presParOf" srcId="{0E21818D-0D91-4690-B39D-C43DA1AF364C}" destId="{C1D440E1-3E57-4FE1-9418-7A4C76779158}" srcOrd="0" destOrd="0" presId="urn:microsoft.com/office/officeart/2005/8/layout/process1"/>
    <dgm:cxn modelId="{380FE655-F384-4439-8D69-75E63DD7E391}" type="presParOf" srcId="{4DDDD463-3178-48A6-AC99-C09BD1D4E290}" destId="{C0F72565-CF37-4D83-B615-F125FB1E7367}" srcOrd="2" destOrd="0" presId="urn:microsoft.com/office/officeart/2005/8/layout/process1"/>
    <dgm:cxn modelId="{0FEC6E59-BB32-4B2F-934C-4C08F4BB9643}" type="presParOf" srcId="{4DDDD463-3178-48A6-AC99-C09BD1D4E290}" destId="{1BA80DAA-8542-4295-975F-8E5E90F70324}" srcOrd="3" destOrd="0" presId="urn:microsoft.com/office/officeart/2005/8/layout/process1"/>
    <dgm:cxn modelId="{7AB99E09-AF69-4E04-B232-E60DAB3526A2}" type="presParOf" srcId="{1BA80DAA-8542-4295-975F-8E5E90F70324}" destId="{B55C6608-2BFA-46AE-B4AC-EC5E3ACE5215}" srcOrd="0" destOrd="0" presId="urn:microsoft.com/office/officeart/2005/8/layout/process1"/>
    <dgm:cxn modelId="{111CA539-B11D-4D74-8B44-507C146AB702}" type="presParOf" srcId="{4DDDD463-3178-48A6-AC99-C09BD1D4E290}" destId="{AE900929-4A8C-46D5-A95A-024DEB86EC89}" srcOrd="4" destOrd="0" presId="urn:microsoft.com/office/officeart/2005/8/layout/process1"/>
    <dgm:cxn modelId="{9006B19D-FF6D-4187-AAA9-5B745078559C}" type="presParOf" srcId="{4DDDD463-3178-48A6-AC99-C09BD1D4E290}" destId="{08AE1717-542C-4A25-B6CE-77E8EB8D8E93}" srcOrd="5" destOrd="0" presId="urn:microsoft.com/office/officeart/2005/8/layout/process1"/>
    <dgm:cxn modelId="{4D3E067E-31FD-4BAC-8E8D-44E723F18B79}" type="presParOf" srcId="{08AE1717-542C-4A25-B6CE-77E8EB8D8E93}" destId="{923C8EBB-9F50-49D4-94B8-6195C4170AF5}" srcOrd="0" destOrd="0" presId="urn:microsoft.com/office/officeart/2005/8/layout/process1"/>
    <dgm:cxn modelId="{ECF135E4-E270-40A2-9714-7DFAAF82D567}" type="presParOf" srcId="{4DDDD463-3178-48A6-AC99-C09BD1D4E290}" destId="{87F1D590-3EB7-4F9E-B84B-E320F89FBC2B}" srcOrd="6" destOrd="0" presId="urn:microsoft.com/office/officeart/2005/8/layout/process1"/>
    <dgm:cxn modelId="{CF54014B-A879-4427-BC15-B19B07A8D230}" type="presParOf" srcId="{4DDDD463-3178-48A6-AC99-C09BD1D4E290}" destId="{6A281D32-53FB-4EDF-BD57-EB9F2F5B1B54}" srcOrd="7" destOrd="0" presId="urn:microsoft.com/office/officeart/2005/8/layout/process1"/>
    <dgm:cxn modelId="{3AE05AA1-8D92-424C-976E-75A0F642EE99}" type="presParOf" srcId="{6A281D32-53FB-4EDF-BD57-EB9F2F5B1B54}" destId="{33E94F93-97E0-43DC-B4E8-BCB988A45986}" srcOrd="0" destOrd="0" presId="urn:microsoft.com/office/officeart/2005/8/layout/process1"/>
    <dgm:cxn modelId="{02D7D179-8190-4E17-820B-480637D8419A}" type="presParOf" srcId="{4DDDD463-3178-48A6-AC99-C09BD1D4E290}" destId="{554C6918-C026-4E00-A308-BF3C09534B2F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E83C83C-C617-4552-B90D-0E2AA788D47F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2D6501E8-5BFD-454F-BF77-E5137F1541B5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Mire périodique encodée acquise</a:t>
          </a:r>
        </a:p>
      </dgm:t>
    </dgm:pt>
    <dgm:pt modelId="{DD128486-DEB0-4C9F-9D21-9CB785486D93}" type="parTrans" cxnId="{6892CF1E-118D-4491-B67C-7DAACFF5FBF8}">
      <dgm:prSet/>
      <dgm:spPr/>
      <dgm:t>
        <a:bodyPr/>
        <a:lstStyle/>
        <a:p>
          <a:endParaRPr lang="fr-FR" noProof="0" dirty="0"/>
        </a:p>
      </dgm:t>
    </dgm:pt>
    <dgm:pt modelId="{AB1BE70D-BC0A-4BFF-B505-8EC8D07A6863}" type="sibTrans" cxnId="{6892CF1E-118D-4491-B67C-7DAACFF5FBF8}">
      <dgm:prSet/>
      <dgm:spPr/>
      <dgm:t>
        <a:bodyPr/>
        <a:lstStyle/>
        <a:p>
          <a:endParaRPr lang="fr-FR" noProof="0" dirty="0"/>
        </a:p>
      </dgm:t>
    </dgm:pt>
    <dgm:pt modelId="{52D3A4C7-8D77-4FE4-ADAC-2840BE0F5BCE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Sélection des pixels dont la </a:t>
          </a:r>
          <a:r>
            <a:rPr lang="fr-FR" b="1" noProof="0" dirty="0"/>
            <a:t>phase est proche de 0</a:t>
          </a:r>
        </a:p>
      </dgm:t>
    </dgm:pt>
    <dgm:pt modelId="{A5950AC5-D97E-4E5D-A4F0-FABEAB9E828D}" type="parTrans" cxnId="{8F5FD3EE-490E-41EF-B5A1-AB7897D100A1}">
      <dgm:prSet/>
      <dgm:spPr/>
      <dgm:t>
        <a:bodyPr/>
        <a:lstStyle/>
        <a:p>
          <a:endParaRPr lang="fr-FR" noProof="0" dirty="0"/>
        </a:p>
      </dgm:t>
    </dgm:pt>
    <dgm:pt modelId="{21B1F5A9-0FC6-4630-8289-0575977ECA6B}" type="sibTrans" cxnId="{8F5FD3EE-490E-41EF-B5A1-AB7897D100A1}">
      <dgm:prSet/>
      <dgm:spPr/>
      <dgm:t>
        <a:bodyPr/>
        <a:lstStyle/>
        <a:p>
          <a:endParaRPr lang="fr-FR" noProof="0" dirty="0"/>
        </a:p>
      </dgm:t>
    </dgm:pt>
    <dgm:pt modelId="{974F540D-1866-497D-976C-13B0113F88BF}">
      <dgm:prSet phldrT="[Texte]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fr-FR">
              <a:noFill/>
            </a:rPr>
            <a:t> </a:t>
          </a:r>
        </a:p>
      </dgm:t>
    </dgm:pt>
    <dgm:pt modelId="{E0D51628-008F-4B74-9BB2-A7DA0E4F85C9}" type="parTrans" cxnId="{60098207-E0CD-435E-88C7-5E9B0A38A561}">
      <dgm:prSet/>
      <dgm:spPr/>
      <dgm:t>
        <a:bodyPr/>
        <a:lstStyle/>
        <a:p>
          <a:endParaRPr lang="fr-FR" noProof="0" dirty="0"/>
        </a:p>
      </dgm:t>
    </dgm:pt>
    <dgm:pt modelId="{37CE5AA4-4AA4-49FE-9CE7-088DD969629F}" type="sibTrans" cxnId="{60098207-E0CD-435E-88C7-5E9B0A38A561}">
      <dgm:prSet/>
      <dgm:spPr/>
      <dgm:t>
        <a:bodyPr/>
        <a:lstStyle/>
        <a:p>
          <a:endParaRPr lang="fr-FR" noProof="0" dirty="0"/>
        </a:p>
      </dgm:t>
    </dgm:pt>
    <dgm:pt modelId="{2E192E1B-DA10-4542-8534-69EF040FF558}">
      <dgm:prSet phldrT="[Texte]"/>
      <dgm:spPr>
        <a:solidFill>
          <a:srgbClr val="005393"/>
        </a:solidFill>
      </dgm:spPr>
      <dgm:t>
        <a:bodyPr/>
        <a:lstStyle/>
        <a:p>
          <a:r>
            <a:rPr lang="fr-FR" b="1" noProof="0" dirty="0"/>
            <a:t>Seuillage adaptatif </a:t>
          </a:r>
          <a:r>
            <a:rPr lang="fr-FR" b="0" noProof="0" dirty="0"/>
            <a:t>pour la détection robuste de la présence – absence des points</a:t>
          </a:r>
        </a:p>
      </dgm:t>
    </dgm:pt>
    <dgm:pt modelId="{095B5E71-C444-4900-8F15-2A3A82C1D520}" type="parTrans" cxnId="{AD5A1AD3-7DF9-4BB2-BBA9-F6B19AB61D96}">
      <dgm:prSet/>
      <dgm:spPr/>
      <dgm:t>
        <a:bodyPr/>
        <a:lstStyle/>
        <a:p>
          <a:endParaRPr lang="fr-FR" noProof="0" dirty="0"/>
        </a:p>
      </dgm:t>
    </dgm:pt>
    <dgm:pt modelId="{D3C20069-8406-4639-AE0C-1AC04E76ABC0}" type="sibTrans" cxnId="{AD5A1AD3-7DF9-4BB2-BBA9-F6B19AB61D96}">
      <dgm:prSet/>
      <dgm:spPr/>
      <dgm:t>
        <a:bodyPr/>
        <a:lstStyle/>
        <a:p>
          <a:endParaRPr lang="fr-FR" noProof="0" dirty="0"/>
        </a:p>
      </dgm:t>
    </dgm:pt>
    <dgm:pt modelId="{4AA8DE7A-FFC2-453D-92F5-4C6CC9AA8BD2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Vue RGB des trois sous figures précédentes</a:t>
          </a:r>
        </a:p>
      </dgm:t>
    </dgm:pt>
    <dgm:pt modelId="{0A2D7D03-2A73-4F13-B814-1A85DD5BAA80}" type="parTrans" cxnId="{A9E12AAB-74A8-450E-88AA-1F0266BC7BE4}">
      <dgm:prSet/>
      <dgm:spPr/>
      <dgm:t>
        <a:bodyPr/>
        <a:lstStyle/>
        <a:p>
          <a:endParaRPr lang="fr-FR" noProof="0" dirty="0"/>
        </a:p>
      </dgm:t>
    </dgm:pt>
    <dgm:pt modelId="{F90C9616-632F-4858-B057-2EB089B53355}" type="sibTrans" cxnId="{A9E12AAB-74A8-450E-88AA-1F0266BC7BE4}">
      <dgm:prSet/>
      <dgm:spPr/>
      <dgm:t>
        <a:bodyPr/>
        <a:lstStyle/>
        <a:p>
          <a:endParaRPr lang="fr-FR" noProof="0" dirty="0"/>
        </a:p>
      </dgm:t>
    </dgm:pt>
    <dgm:pt modelId="{4DDDD463-3178-48A6-AC99-C09BD1D4E290}" type="pres">
      <dgm:prSet presAssocID="{2E83C83C-C617-4552-B90D-0E2AA788D47F}" presName="Name0" presStyleCnt="0">
        <dgm:presLayoutVars>
          <dgm:dir/>
          <dgm:resizeHandles val="exact"/>
        </dgm:presLayoutVars>
      </dgm:prSet>
      <dgm:spPr/>
    </dgm:pt>
    <dgm:pt modelId="{516671C6-B843-483E-BA40-F0FF57346CF8}" type="pres">
      <dgm:prSet presAssocID="{2D6501E8-5BFD-454F-BF77-E5137F1541B5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0E21818D-0D91-4690-B39D-C43DA1AF364C}" type="pres">
      <dgm:prSet presAssocID="{AB1BE70D-BC0A-4BFF-B505-8EC8D07A6863}" presName="sibTrans" presStyleLbl="sibTrans2D1" presStyleIdx="0" presStyleCnt="4"/>
      <dgm:spPr/>
      <dgm:t>
        <a:bodyPr/>
        <a:lstStyle/>
        <a:p>
          <a:endParaRPr lang="fr-FR"/>
        </a:p>
      </dgm:t>
    </dgm:pt>
    <dgm:pt modelId="{C1D440E1-3E57-4FE1-9418-7A4C76779158}" type="pres">
      <dgm:prSet presAssocID="{AB1BE70D-BC0A-4BFF-B505-8EC8D07A6863}" presName="connectorText" presStyleLbl="sibTrans2D1" presStyleIdx="0" presStyleCnt="4"/>
      <dgm:spPr/>
      <dgm:t>
        <a:bodyPr/>
        <a:lstStyle/>
        <a:p>
          <a:endParaRPr lang="fr-FR"/>
        </a:p>
      </dgm:t>
    </dgm:pt>
    <dgm:pt modelId="{C0F72565-CF37-4D83-B615-F125FB1E7367}" type="pres">
      <dgm:prSet presAssocID="{52D3A4C7-8D77-4FE4-ADAC-2840BE0F5BCE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BA80DAA-8542-4295-975F-8E5E90F70324}" type="pres">
      <dgm:prSet presAssocID="{21B1F5A9-0FC6-4630-8289-0575977ECA6B}" presName="sibTrans" presStyleLbl="sibTrans2D1" presStyleIdx="1" presStyleCnt="4"/>
      <dgm:spPr/>
      <dgm:t>
        <a:bodyPr/>
        <a:lstStyle/>
        <a:p>
          <a:endParaRPr lang="fr-FR"/>
        </a:p>
      </dgm:t>
    </dgm:pt>
    <dgm:pt modelId="{B55C6608-2BFA-46AE-B4AC-EC5E3ACE5215}" type="pres">
      <dgm:prSet presAssocID="{21B1F5A9-0FC6-4630-8289-0575977ECA6B}" presName="connectorText" presStyleLbl="sibTrans2D1" presStyleIdx="1" presStyleCnt="4"/>
      <dgm:spPr/>
      <dgm:t>
        <a:bodyPr/>
        <a:lstStyle/>
        <a:p>
          <a:endParaRPr lang="fr-FR"/>
        </a:p>
      </dgm:t>
    </dgm:pt>
    <dgm:pt modelId="{AE900929-4A8C-46D5-A95A-024DEB86EC89}" type="pres">
      <dgm:prSet presAssocID="{974F540D-1866-497D-976C-13B0113F88BF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08AE1717-542C-4A25-B6CE-77E8EB8D8E93}" type="pres">
      <dgm:prSet presAssocID="{37CE5AA4-4AA4-49FE-9CE7-088DD969629F}" presName="sibTrans" presStyleLbl="sibTrans2D1" presStyleIdx="2" presStyleCnt="4"/>
      <dgm:spPr/>
      <dgm:t>
        <a:bodyPr/>
        <a:lstStyle/>
        <a:p>
          <a:endParaRPr lang="fr-FR"/>
        </a:p>
      </dgm:t>
    </dgm:pt>
    <dgm:pt modelId="{923C8EBB-9F50-49D4-94B8-6195C4170AF5}" type="pres">
      <dgm:prSet presAssocID="{37CE5AA4-4AA4-49FE-9CE7-088DD969629F}" presName="connectorText" presStyleLbl="sibTrans2D1" presStyleIdx="2" presStyleCnt="4"/>
      <dgm:spPr/>
      <dgm:t>
        <a:bodyPr/>
        <a:lstStyle/>
        <a:p>
          <a:endParaRPr lang="fr-FR"/>
        </a:p>
      </dgm:t>
    </dgm:pt>
    <dgm:pt modelId="{87F1D590-3EB7-4F9E-B84B-E320F89FBC2B}" type="pres">
      <dgm:prSet presAssocID="{4AA8DE7A-FFC2-453D-92F5-4C6CC9AA8BD2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A281D32-53FB-4EDF-BD57-EB9F2F5B1B54}" type="pres">
      <dgm:prSet presAssocID="{F90C9616-632F-4858-B057-2EB089B53355}" presName="sibTrans" presStyleLbl="sibTrans2D1" presStyleIdx="3" presStyleCnt="4"/>
      <dgm:spPr/>
      <dgm:t>
        <a:bodyPr/>
        <a:lstStyle/>
        <a:p>
          <a:endParaRPr lang="fr-FR"/>
        </a:p>
      </dgm:t>
    </dgm:pt>
    <dgm:pt modelId="{33E94F93-97E0-43DC-B4E8-BCB988A45986}" type="pres">
      <dgm:prSet presAssocID="{F90C9616-632F-4858-B057-2EB089B53355}" presName="connectorText" presStyleLbl="sibTrans2D1" presStyleIdx="3" presStyleCnt="4"/>
      <dgm:spPr/>
      <dgm:t>
        <a:bodyPr/>
        <a:lstStyle/>
        <a:p>
          <a:endParaRPr lang="fr-FR"/>
        </a:p>
      </dgm:t>
    </dgm:pt>
    <dgm:pt modelId="{554C6918-C026-4E00-A308-BF3C09534B2F}" type="pres">
      <dgm:prSet presAssocID="{2E192E1B-DA10-4542-8534-69EF040FF558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60098207-E0CD-435E-88C7-5E9B0A38A561}" srcId="{2E83C83C-C617-4552-B90D-0E2AA788D47F}" destId="{974F540D-1866-497D-976C-13B0113F88BF}" srcOrd="2" destOrd="0" parTransId="{E0D51628-008F-4B74-9BB2-A7DA0E4F85C9}" sibTransId="{37CE5AA4-4AA4-49FE-9CE7-088DD969629F}"/>
    <dgm:cxn modelId="{8F187528-D66D-4FE9-B48C-FA7391E7AE78}" type="presOf" srcId="{21B1F5A9-0FC6-4630-8289-0575977ECA6B}" destId="{1BA80DAA-8542-4295-975F-8E5E90F70324}" srcOrd="0" destOrd="0" presId="urn:microsoft.com/office/officeart/2005/8/layout/process1"/>
    <dgm:cxn modelId="{051B94C0-103D-4E5F-AA01-EA9B4E8C7448}" type="presOf" srcId="{AB1BE70D-BC0A-4BFF-B505-8EC8D07A6863}" destId="{0E21818D-0D91-4690-B39D-C43DA1AF364C}" srcOrd="0" destOrd="0" presId="urn:microsoft.com/office/officeart/2005/8/layout/process1"/>
    <dgm:cxn modelId="{AFE6B3F3-4B1C-4779-B7BD-87946C2DF1BC}" type="presOf" srcId="{21B1F5A9-0FC6-4630-8289-0575977ECA6B}" destId="{B55C6608-2BFA-46AE-B4AC-EC5E3ACE5215}" srcOrd="1" destOrd="0" presId="urn:microsoft.com/office/officeart/2005/8/layout/process1"/>
    <dgm:cxn modelId="{1988CC73-64E8-4DA9-8BB6-C4CFE56D542C}" type="presOf" srcId="{37CE5AA4-4AA4-49FE-9CE7-088DD969629F}" destId="{923C8EBB-9F50-49D4-94B8-6195C4170AF5}" srcOrd="1" destOrd="0" presId="urn:microsoft.com/office/officeart/2005/8/layout/process1"/>
    <dgm:cxn modelId="{39CD5FB6-E5BA-4A8B-A927-456B36D01109}" type="presOf" srcId="{2E192E1B-DA10-4542-8534-69EF040FF558}" destId="{554C6918-C026-4E00-A308-BF3C09534B2F}" srcOrd="0" destOrd="0" presId="urn:microsoft.com/office/officeart/2005/8/layout/process1"/>
    <dgm:cxn modelId="{6892CF1E-118D-4491-B67C-7DAACFF5FBF8}" srcId="{2E83C83C-C617-4552-B90D-0E2AA788D47F}" destId="{2D6501E8-5BFD-454F-BF77-E5137F1541B5}" srcOrd="0" destOrd="0" parTransId="{DD128486-DEB0-4C9F-9D21-9CB785486D93}" sibTransId="{AB1BE70D-BC0A-4BFF-B505-8EC8D07A6863}"/>
    <dgm:cxn modelId="{879A7821-39F0-46CF-A938-21FBAB45212D}" type="presOf" srcId="{2D6501E8-5BFD-454F-BF77-E5137F1541B5}" destId="{516671C6-B843-483E-BA40-F0FF57346CF8}" srcOrd="0" destOrd="0" presId="urn:microsoft.com/office/officeart/2005/8/layout/process1"/>
    <dgm:cxn modelId="{2E52BB82-A98F-4433-B38B-5D1040019B34}" type="presOf" srcId="{37CE5AA4-4AA4-49FE-9CE7-088DD969629F}" destId="{08AE1717-542C-4A25-B6CE-77E8EB8D8E93}" srcOrd="0" destOrd="0" presId="urn:microsoft.com/office/officeart/2005/8/layout/process1"/>
    <dgm:cxn modelId="{F0140F54-C08D-44F4-81B2-79FB97A28901}" type="presOf" srcId="{974F540D-1866-497D-976C-13B0113F88BF}" destId="{AE900929-4A8C-46D5-A95A-024DEB86EC89}" srcOrd="0" destOrd="0" presId="urn:microsoft.com/office/officeart/2005/8/layout/process1"/>
    <dgm:cxn modelId="{A9E12AAB-74A8-450E-88AA-1F0266BC7BE4}" srcId="{2E83C83C-C617-4552-B90D-0E2AA788D47F}" destId="{4AA8DE7A-FFC2-453D-92F5-4C6CC9AA8BD2}" srcOrd="3" destOrd="0" parTransId="{0A2D7D03-2A73-4F13-B814-1A85DD5BAA80}" sibTransId="{F90C9616-632F-4858-B057-2EB089B53355}"/>
    <dgm:cxn modelId="{65AB3A31-FC48-4B6B-A003-EBA7699E4977}" type="presOf" srcId="{AB1BE70D-BC0A-4BFF-B505-8EC8D07A6863}" destId="{C1D440E1-3E57-4FE1-9418-7A4C76779158}" srcOrd="1" destOrd="0" presId="urn:microsoft.com/office/officeart/2005/8/layout/process1"/>
    <dgm:cxn modelId="{A956E445-B1E5-4894-98C9-6F98DBD86A59}" type="presOf" srcId="{F90C9616-632F-4858-B057-2EB089B53355}" destId="{33E94F93-97E0-43DC-B4E8-BCB988A45986}" srcOrd="1" destOrd="0" presId="urn:microsoft.com/office/officeart/2005/8/layout/process1"/>
    <dgm:cxn modelId="{2FA31EC6-CA3F-4389-A303-5511C462BEE5}" type="presOf" srcId="{52D3A4C7-8D77-4FE4-ADAC-2840BE0F5BCE}" destId="{C0F72565-CF37-4D83-B615-F125FB1E7367}" srcOrd="0" destOrd="0" presId="urn:microsoft.com/office/officeart/2005/8/layout/process1"/>
    <dgm:cxn modelId="{843BF07B-CF07-4342-8E2D-BF05D15AB50E}" type="presOf" srcId="{2E83C83C-C617-4552-B90D-0E2AA788D47F}" destId="{4DDDD463-3178-48A6-AC99-C09BD1D4E290}" srcOrd="0" destOrd="0" presId="urn:microsoft.com/office/officeart/2005/8/layout/process1"/>
    <dgm:cxn modelId="{31548C69-1928-46C7-8729-8E723B6D91DD}" type="presOf" srcId="{F90C9616-632F-4858-B057-2EB089B53355}" destId="{6A281D32-53FB-4EDF-BD57-EB9F2F5B1B54}" srcOrd="0" destOrd="0" presId="urn:microsoft.com/office/officeart/2005/8/layout/process1"/>
    <dgm:cxn modelId="{2F7B94D4-9E19-4B31-A3BD-D1991FE32934}" type="presOf" srcId="{4AA8DE7A-FFC2-453D-92F5-4C6CC9AA8BD2}" destId="{87F1D590-3EB7-4F9E-B84B-E320F89FBC2B}" srcOrd="0" destOrd="0" presId="urn:microsoft.com/office/officeart/2005/8/layout/process1"/>
    <dgm:cxn modelId="{AD5A1AD3-7DF9-4BB2-BBA9-F6B19AB61D96}" srcId="{2E83C83C-C617-4552-B90D-0E2AA788D47F}" destId="{2E192E1B-DA10-4542-8534-69EF040FF558}" srcOrd="4" destOrd="0" parTransId="{095B5E71-C444-4900-8F15-2A3A82C1D520}" sibTransId="{D3C20069-8406-4639-AE0C-1AC04E76ABC0}"/>
    <dgm:cxn modelId="{8F5FD3EE-490E-41EF-B5A1-AB7897D100A1}" srcId="{2E83C83C-C617-4552-B90D-0E2AA788D47F}" destId="{52D3A4C7-8D77-4FE4-ADAC-2840BE0F5BCE}" srcOrd="1" destOrd="0" parTransId="{A5950AC5-D97E-4E5D-A4F0-FABEAB9E828D}" sibTransId="{21B1F5A9-0FC6-4630-8289-0575977ECA6B}"/>
    <dgm:cxn modelId="{4CF443F7-E13E-48F8-ACA5-630ADDF44706}" type="presParOf" srcId="{4DDDD463-3178-48A6-AC99-C09BD1D4E290}" destId="{516671C6-B843-483E-BA40-F0FF57346CF8}" srcOrd="0" destOrd="0" presId="urn:microsoft.com/office/officeart/2005/8/layout/process1"/>
    <dgm:cxn modelId="{2D4DA067-244F-47D2-B3F0-0A36B6A7B51F}" type="presParOf" srcId="{4DDDD463-3178-48A6-AC99-C09BD1D4E290}" destId="{0E21818D-0D91-4690-B39D-C43DA1AF364C}" srcOrd="1" destOrd="0" presId="urn:microsoft.com/office/officeart/2005/8/layout/process1"/>
    <dgm:cxn modelId="{AF9703DB-70B5-4692-B59B-A0684D359E56}" type="presParOf" srcId="{0E21818D-0D91-4690-B39D-C43DA1AF364C}" destId="{C1D440E1-3E57-4FE1-9418-7A4C76779158}" srcOrd="0" destOrd="0" presId="urn:microsoft.com/office/officeart/2005/8/layout/process1"/>
    <dgm:cxn modelId="{380FE655-F384-4439-8D69-75E63DD7E391}" type="presParOf" srcId="{4DDDD463-3178-48A6-AC99-C09BD1D4E290}" destId="{C0F72565-CF37-4D83-B615-F125FB1E7367}" srcOrd="2" destOrd="0" presId="urn:microsoft.com/office/officeart/2005/8/layout/process1"/>
    <dgm:cxn modelId="{0FEC6E59-BB32-4B2F-934C-4C08F4BB9643}" type="presParOf" srcId="{4DDDD463-3178-48A6-AC99-C09BD1D4E290}" destId="{1BA80DAA-8542-4295-975F-8E5E90F70324}" srcOrd="3" destOrd="0" presId="urn:microsoft.com/office/officeart/2005/8/layout/process1"/>
    <dgm:cxn modelId="{7AB99E09-AF69-4E04-B232-E60DAB3526A2}" type="presParOf" srcId="{1BA80DAA-8542-4295-975F-8E5E90F70324}" destId="{B55C6608-2BFA-46AE-B4AC-EC5E3ACE5215}" srcOrd="0" destOrd="0" presId="urn:microsoft.com/office/officeart/2005/8/layout/process1"/>
    <dgm:cxn modelId="{111CA539-B11D-4D74-8B44-507C146AB702}" type="presParOf" srcId="{4DDDD463-3178-48A6-AC99-C09BD1D4E290}" destId="{AE900929-4A8C-46D5-A95A-024DEB86EC89}" srcOrd="4" destOrd="0" presId="urn:microsoft.com/office/officeart/2005/8/layout/process1"/>
    <dgm:cxn modelId="{9006B19D-FF6D-4187-AAA9-5B745078559C}" type="presParOf" srcId="{4DDDD463-3178-48A6-AC99-C09BD1D4E290}" destId="{08AE1717-542C-4A25-B6CE-77E8EB8D8E93}" srcOrd="5" destOrd="0" presId="urn:microsoft.com/office/officeart/2005/8/layout/process1"/>
    <dgm:cxn modelId="{4D3E067E-31FD-4BAC-8E8D-44E723F18B79}" type="presParOf" srcId="{08AE1717-542C-4A25-B6CE-77E8EB8D8E93}" destId="{923C8EBB-9F50-49D4-94B8-6195C4170AF5}" srcOrd="0" destOrd="0" presId="urn:microsoft.com/office/officeart/2005/8/layout/process1"/>
    <dgm:cxn modelId="{ECF135E4-E270-40A2-9714-7DFAAF82D567}" type="presParOf" srcId="{4DDDD463-3178-48A6-AC99-C09BD1D4E290}" destId="{87F1D590-3EB7-4F9E-B84B-E320F89FBC2B}" srcOrd="6" destOrd="0" presId="urn:microsoft.com/office/officeart/2005/8/layout/process1"/>
    <dgm:cxn modelId="{CF54014B-A879-4427-BC15-B19B07A8D230}" type="presParOf" srcId="{4DDDD463-3178-48A6-AC99-C09BD1D4E290}" destId="{6A281D32-53FB-4EDF-BD57-EB9F2F5B1B54}" srcOrd="7" destOrd="0" presId="urn:microsoft.com/office/officeart/2005/8/layout/process1"/>
    <dgm:cxn modelId="{3AE05AA1-8D92-424C-976E-75A0F642EE99}" type="presParOf" srcId="{6A281D32-53FB-4EDF-BD57-EB9F2F5B1B54}" destId="{33E94F93-97E0-43DC-B4E8-BCB988A45986}" srcOrd="0" destOrd="0" presId="urn:microsoft.com/office/officeart/2005/8/layout/process1"/>
    <dgm:cxn modelId="{02D7D179-8190-4E17-820B-480637D8419A}" type="presParOf" srcId="{4DDDD463-3178-48A6-AC99-C09BD1D4E290}" destId="{554C6918-C026-4E00-A308-BF3C09534B2F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9D07853-EE24-42C7-BA6E-6EA32CB759BC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54FDA4B9-EBE4-4C58-A8B3-36C276DB79A0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Mesurer la justesse d’un robot à articulations souples</a:t>
          </a:r>
        </a:p>
      </dgm:t>
    </dgm:pt>
    <dgm:pt modelId="{C98C70E4-9684-4DDF-92E1-ACA8FAEF0CB8}" type="parTrans" cxnId="{753C2AB5-9140-4286-BC6E-A4C88D558BD8}">
      <dgm:prSet/>
      <dgm:spPr/>
      <dgm:t>
        <a:bodyPr/>
        <a:lstStyle/>
        <a:p>
          <a:endParaRPr lang="fr-FR" noProof="0" dirty="0"/>
        </a:p>
      </dgm:t>
    </dgm:pt>
    <dgm:pt modelId="{9537C742-9A3B-46B7-8E78-762A340E3207}" type="sibTrans" cxnId="{753C2AB5-9140-4286-BC6E-A4C88D558BD8}">
      <dgm:prSet/>
      <dgm:spPr/>
      <dgm:t>
        <a:bodyPr/>
        <a:lstStyle/>
        <a:p>
          <a:endParaRPr lang="fr-FR" noProof="0" dirty="0"/>
        </a:p>
      </dgm:t>
    </dgm:pt>
    <dgm:pt modelId="{2557F338-7047-4F95-9228-9C538BA5344C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7 lieux de mesure, plusieurs échelles</a:t>
          </a:r>
        </a:p>
      </dgm:t>
    </dgm:pt>
    <dgm:pt modelId="{197ED21B-BF6E-4EDE-9A9D-88A878440A0C}" type="parTrans" cxnId="{20CFFBEE-6420-4822-AFA2-A4B117DCB19C}">
      <dgm:prSet/>
      <dgm:spPr/>
      <dgm:t>
        <a:bodyPr/>
        <a:lstStyle/>
        <a:p>
          <a:endParaRPr lang="fr-FR" noProof="0" dirty="0"/>
        </a:p>
      </dgm:t>
    </dgm:pt>
    <dgm:pt modelId="{4C7CC6A9-DD62-48DF-8C18-ED994CD2C758}" type="sibTrans" cxnId="{20CFFBEE-6420-4822-AFA2-A4B117DCB19C}">
      <dgm:prSet/>
      <dgm:spPr/>
      <dgm:t>
        <a:bodyPr/>
        <a:lstStyle/>
        <a:p>
          <a:endParaRPr lang="fr-FR" noProof="0" dirty="0"/>
        </a:p>
      </dgm:t>
    </dgm:pt>
    <dgm:pt modelId="{3634D9BF-0783-42D5-B338-EFF93674B97B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Mesure de pose multi-DDL de la plateforme centrale</a:t>
          </a:r>
        </a:p>
      </dgm:t>
    </dgm:pt>
    <dgm:pt modelId="{21C3F30C-2203-4D9A-946C-70DC0D2C684E}" type="parTrans" cxnId="{35C85B7C-1F9D-418B-A858-215170D4D35F}">
      <dgm:prSet/>
      <dgm:spPr/>
      <dgm:t>
        <a:bodyPr/>
        <a:lstStyle/>
        <a:p>
          <a:endParaRPr lang="fr-FR" noProof="0" dirty="0"/>
        </a:p>
      </dgm:t>
    </dgm:pt>
    <dgm:pt modelId="{99063CB1-CB4A-4A70-92C7-17A84C4E37F8}" type="sibTrans" cxnId="{35C85B7C-1F9D-418B-A858-215170D4D35F}">
      <dgm:prSet/>
      <dgm:spPr/>
      <dgm:t>
        <a:bodyPr/>
        <a:lstStyle/>
        <a:p>
          <a:endParaRPr lang="fr-FR" noProof="0" dirty="0"/>
        </a:p>
      </dgm:t>
    </dgm:pt>
    <dgm:pt modelId="{C2A5CDB7-68B3-4D16-AEBD-B3D9EA183121}">
      <dgm:prSet phldrT="[Texte]"/>
      <dgm:spPr>
        <a:solidFill>
          <a:srgbClr val="005393"/>
        </a:solidFill>
        <a:ln w="28575">
          <a:solidFill>
            <a:srgbClr val="FF0000"/>
          </a:solidFill>
        </a:ln>
      </dgm:spPr>
      <dgm:t>
        <a:bodyPr/>
        <a:lstStyle/>
        <a:p>
          <a:r>
            <a:rPr lang="fr-FR" noProof="0" dirty="0"/>
            <a:t>Résolution en translation de 8.2 nm</a:t>
          </a:r>
          <a:br>
            <a:rPr lang="fr-FR" noProof="0" dirty="0"/>
          </a:br>
          <a:r>
            <a:rPr lang="fr-FR" noProof="0" dirty="0"/>
            <a:t>en rotation de 2.6 </a:t>
          </a:r>
          <a:r>
            <a:rPr lang="fr-FR" noProof="0" dirty="0" err="1"/>
            <a:t>μrad</a:t>
          </a:r>
          <a:r>
            <a:rPr lang="fr-FR" noProof="0" dirty="0"/>
            <a:t>.</a:t>
          </a:r>
        </a:p>
      </dgm:t>
    </dgm:pt>
    <dgm:pt modelId="{E0F5109C-521D-4FA4-BA1C-3726CACF820A}" type="parTrans" cxnId="{233CD2F4-BB5D-4B94-A209-5268EC656A64}">
      <dgm:prSet/>
      <dgm:spPr/>
      <dgm:t>
        <a:bodyPr/>
        <a:lstStyle/>
        <a:p>
          <a:endParaRPr lang="fr-FR" noProof="0" dirty="0"/>
        </a:p>
      </dgm:t>
    </dgm:pt>
    <dgm:pt modelId="{3AA10368-5A4D-4133-9EAA-58453320A32D}" type="sibTrans" cxnId="{233CD2F4-BB5D-4B94-A209-5268EC656A64}">
      <dgm:prSet/>
      <dgm:spPr/>
      <dgm:t>
        <a:bodyPr/>
        <a:lstStyle/>
        <a:p>
          <a:endParaRPr lang="fr-FR" noProof="0" dirty="0"/>
        </a:p>
      </dgm:t>
    </dgm:pt>
    <dgm:pt modelId="{86F44951-697F-4B4C-9B44-62307895CC49}" type="pres">
      <dgm:prSet presAssocID="{79D07853-EE24-42C7-BA6E-6EA32CB759BC}" presName="linearFlow" presStyleCnt="0">
        <dgm:presLayoutVars>
          <dgm:resizeHandles val="exact"/>
        </dgm:presLayoutVars>
      </dgm:prSet>
      <dgm:spPr/>
    </dgm:pt>
    <dgm:pt modelId="{13DC3033-D03E-4B66-BAC7-49B601D1D15C}" type="pres">
      <dgm:prSet presAssocID="{54FDA4B9-EBE4-4C58-A8B3-36C276DB79A0}" presName="node" presStyleLbl="node1" presStyleIdx="0" presStyleCnt="4">
        <dgm:presLayoutVars>
          <dgm:bulletEnabled val="1"/>
        </dgm:presLayoutVars>
      </dgm:prSet>
      <dgm:spPr/>
    </dgm:pt>
    <dgm:pt modelId="{DCCF6E2D-8275-47B9-AFEF-6E77D1BE3957}" type="pres">
      <dgm:prSet presAssocID="{9537C742-9A3B-46B7-8E78-762A340E3207}" presName="sibTrans" presStyleLbl="sibTrans2D1" presStyleIdx="0" presStyleCnt="3"/>
      <dgm:spPr/>
    </dgm:pt>
    <dgm:pt modelId="{BC97E962-0D39-46A6-BC91-2DAA4A426038}" type="pres">
      <dgm:prSet presAssocID="{9537C742-9A3B-46B7-8E78-762A340E3207}" presName="connectorText" presStyleLbl="sibTrans2D1" presStyleIdx="0" presStyleCnt="3"/>
      <dgm:spPr/>
    </dgm:pt>
    <dgm:pt modelId="{D7009C20-514D-4AA2-84F3-42F01AA6719F}" type="pres">
      <dgm:prSet presAssocID="{2557F338-7047-4F95-9228-9C538BA5344C}" presName="node" presStyleLbl="node1" presStyleIdx="1" presStyleCnt="4">
        <dgm:presLayoutVars>
          <dgm:bulletEnabled val="1"/>
        </dgm:presLayoutVars>
      </dgm:prSet>
      <dgm:spPr/>
    </dgm:pt>
    <dgm:pt modelId="{97347656-1E55-461F-964E-5895C2BF8746}" type="pres">
      <dgm:prSet presAssocID="{4C7CC6A9-DD62-48DF-8C18-ED994CD2C758}" presName="sibTrans" presStyleLbl="sibTrans2D1" presStyleIdx="1" presStyleCnt="3"/>
      <dgm:spPr/>
    </dgm:pt>
    <dgm:pt modelId="{03B20916-C25E-4630-BAB6-49F903AA5654}" type="pres">
      <dgm:prSet presAssocID="{4C7CC6A9-DD62-48DF-8C18-ED994CD2C758}" presName="connectorText" presStyleLbl="sibTrans2D1" presStyleIdx="1" presStyleCnt="3"/>
      <dgm:spPr/>
    </dgm:pt>
    <dgm:pt modelId="{D316C892-EA44-405E-8E9B-45B807E4DE36}" type="pres">
      <dgm:prSet presAssocID="{3634D9BF-0783-42D5-B338-EFF93674B97B}" presName="node" presStyleLbl="node1" presStyleIdx="2" presStyleCnt="4">
        <dgm:presLayoutVars>
          <dgm:bulletEnabled val="1"/>
        </dgm:presLayoutVars>
      </dgm:prSet>
      <dgm:spPr/>
    </dgm:pt>
    <dgm:pt modelId="{3BAC0934-7CC4-4884-A529-4F3D006F7E3F}" type="pres">
      <dgm:prSet presAssocID="{99063CB1-CB4A-4A70-92C7-17A84C4E37F8}" presName="sibTrans" presStyleLbl="sibTrans2D1" presStyleIdx="2" presStyleCnt="3"/>
      <dgm:spPr/>
    </dgm:pt>
    <dgm:pt modelId="{83D54FA9-832A-4D3B-8745-3174460457A9}" type="pres">
      <dgm:prSet presAssocID="{99063CB1-CB4A-4A70-92C7-17A84C4E37F8}" presName="connectorText" presStyleLbl="sibTrans2D1" presStyleIdx="2" presStyleCnt="3"/>
      <dgm:spPr/>
    </dgm:pt>
    <dgm:pt modelId="{728F3B20-2CEC-4AFE-8F68-FAB2DD882B81}" type="pres">
      <dgm:prSet presAssocID="{C2A5CDB7-68B3-4D16-AEBD-B3D9EA183121}" presName="node" presStyleLbl="node1" presStyleIdx="3" presStyleCnt="4">
        <dgm:presLayoutVars>
          <dgm:bulletEnabled val="1"/>
        </dgm:presLayoutVars>
      </dgm:prSet>
      <dgm:spPr/>
    </dgm:pt>
  </dgm:ptLst>
  <dgm:cxnLst>
    <dgm:cxn modelId="{D3D14A33-C280-48F5-839C-14DA7D241567}" type="presOf" srcId="{54FDA4B9-EBE4-4C58-A8B3-36C276DB79A0}" destId="{13DC3033-D03E-4B66-BAC7-49B601D1D15C}" srcOrd="0" destOrd="0" presId="urn:microsoft.com/office/officeart/2005/8/layout/process2"/>
    <dgm:cxn modelId="{09152C40-5CC9-42B4-B486-E8339171E0A8}" type="presOf" srcId="{C2A5CDB7-68B3-4D16-AEBD-B3D9EA183121}" destId="{728F3B20-2CEC-4AFE-8F68-FAB2DD882B81}" srcOrd="0" destOrd="0" presId="urn:microsoft.com/office/officeart/2005/8/layout/process2"/>
    <dgm:cxn modelId="{4C8C9B65-7649-48FE-89A7-52B6B9A37A61}" type="presOf" srcId="{79D07853-EE24-42C7-BA6E-6EA32CB759BC}" destId="{86F44951-697F-4B4C-9B44-62307895CC49}" srcOrd="0" destOrd="0" presId="urn:microsoft.com/office/officeart/2005/8/layout/process2"/>
    <dgm:cxn modelId="{AD870366-0D99-4187-93F0-FAD24D4CD8CD}" type="presOf" srcId="{9537C742-9A3B-46B7-8E78-762A340E3207}" destId="{BC97E962-0D39-46A6-BC91-2DAA4A426038}" srcOrd="1" destOrd="0" presId="urn:microsoft.com/office/officeart/2005/8/layout/process2"/>
    <dgm:cxn modelId="{35C85B7C-1F9D-418B-A858-215170D4D35F}" srcId="{79D07853-EE24-42C7-BA6E-6EA32CB759BC}" destId="{3634D9BF-0783-42D5-B338-EFF93674B97B}" srcOrd="2" destOrd="0" parTransId="{21C3F30C-2203-4D9A-946C-70DC0D2C684E}" sibTransId="{99063CB1-CB4A-4A70-92C7-17A84C4E37F8}"/>
    <dgm:cxn modelId="{76F33D90-F94F-435C-9232-A3B5ECE44A0C}" type="presOf" srcId="{99063CB1-CB4A-4A70-92C7-17A84C4E37F8}" destId="{3BAC0934-7CC4-4884-A529-4F3D006F7E3F}" srcOrd="0" destOrd="0" presId="urn:microsoft.com/office/officeart/2005/8/layout/process2"/>
    <dgm:cxn modelId="{0237A793-336E-43FB-B87F-FB4948B3BE46}" type="presOf" srcId="{4C7CC6A9-DD62-48DF-8C18-ED994CD2C758}" destId="{97347656-1E55-461F-964E-5895C2BF8746}" srcOrd="0" destOrd="0" presId="urn:microsoft.com/office/officeart/2005/8/layout/process2"/>
    <dgm:cxn modelId="{B38FE79F-936D-47E1-B915-7C8734AF7796}" type="presOf" srcId="{9537C742-9A3B-46B7-8E78-762A340E3207}" destId="{DCCF6E2D-8275-47B9-AFEF-6E77D1BE3957}" srcOrd="0" destOrd="0" presId="urn:microsoft.com/office/officeart/2005/8/layout/process2"/>
    <dgm:cxn modelId="{79220AA1-39B2-4AFD-BF51-926EBB6D7569}" type="presOf" srcId="{3634D9BF-0783-42D5-B338-EFF93674B97B}" destId="{D316C892-EA44-405E-8E9B-45B807E4DE36}" srcOrd="0" destOrd="0" presId="urn:microsoft.com/office/officeart/2005/8/layout/process2"/>
    <dgm:cxn modelId="{18A426AD-5A9D-4266-BAFE-AAD60A900895}" type="presOf" srcId="{4C7CC6A9-DD62-48DF-8C18-ED994CD2C758}" destId="{03B20916-C25E-4630-BAB6-49F903AA5654}" srcOrd="1" destOrd="0" presId="urn:microsoft.com/office/officeart/2005/8/layout/process2"/>
    <dgm:cxn modelId="{753C2AB5-9140-4286-BC6E-A4C88D558BD8}" srcId="{79D07853-EE24-42C7-BA6E-6EA32CB759BC}" destId="{54FDA4B9-EBE4-4C58-A8B3-36C276DB79A0}" srcOrd="0" destOrd="0" parTransId="{C98C70E4-9684-4DDF-92E1-ACA8FAEF0CB8}" sibTransId="{9537C742-9A3B-46B7-8E78-762A340E3207}"/>
    <dgm:cxn modelId="{1FCB6CCF-E7F4-4888-BBC0-7E85F1E35E02}" type="presOf" srcId="{99063CB1-CB4A-4A70-92C7-17A84C4E37F8}" destId="{83D54FA9-832A-4D3B-8745-3174460457A9}" srcOrd="1" destOrd="0" presId="urn:microsoft.com/office/officeart/2005/8/layout/process2"/>
    <dgm:cxn modelId="{35D201D8-0D54-45E6-BF23-BC7CB39FF895}" type="presOf" srcId="{2557F338-7047-4F95-9228-9C538BA5344C}" destId="{D7009C20-514D-4AA2-84F3-42F01AA6719F}" srcOrd="0" destOrd="0" presId="urn:microsoft.com/office/officeart/2005/8/layout/process2"/>
    <dgm:cxn modelId="{20CFFBEE-6420-4822-AFA2-A4B117DCB19C}" srcId="{79D07853-EE24-42C7-BA6E-6EA32CB759BC}" destId="{2557F338-7047-4F95-9228-9C538BA5344C}" srcOrd="1" destOrd="0" parTransId="{197ED21B-BF6E-4EDE-9A9D-88A878440A0C}" sibTransId="{4C7CC6A9-DD62-48DF-8C18-ED994CD2C758}"/>
    <dgm:cxn modelId="{233CD2F4-BB5D-4B94-A209-5268EC656A64}" srcId="{79D07853-EE24-42C7-BA6E-6EA32CB759BC}" destId="{C2A5CDB7-68B3-4D16-AEBD-B3D9EA183121}" srcOrd="3" destOrd="0" parTransId="{E0F5109C-521D-4FA4-BA1C-3726CACF820A}" sibTransId="{3AA10368-5A4D-4133-9EAA-58453320A32D}"/>
    <dgm:cxn modelId="{154F705F-11BC-4761-8C4C-140BEE471850}" type="presParOf" srcId="{86F44951-697F-4B4C-9B44-62307895CC49}" destId="{13DC3033-D03E-4B66-BAC7-49B601D1D15C}" srcOrd="0" destOrd="0" presId="urn:microsoft.com/office/officeart/2005/8/layout/process2"/>
    <dgm:cxn modelId="{17AE3AF6-B1CF-4122-AA32-B8937554C6B3}" type="presParOf" srcId="{86F44951-697F-4B4C-9B44-62307895CC49}" destId="{DCCF6E2D-8275-47B9-AFEF-6E77D1BE3957}" srcOrd="1" destOrd="0" presId="urn:microsoft.com/office/officeart/2005/8/layout/process2"/>
    <dgm:cxn modelId="{E6042D02-0E36-42F1-B35C-E83CBA3118E0}" type="presParOf" srcId="{DCCF6E2D-8275-47B9-AFEF-6E77D1BE3957}" destId="{BC97E962-0D39-46A6-BC91-2DAA4A426038}" srcOrd="0" destOrd="0" presId="urn:microsoft.com/office/officeart/2005/8/layout/process2"/>
    <dgm:cxn modelId="{EF0DC229-9E38-4A94-8A79-81D5185FC178}" type="presParOf" srcId="{86F44951-697F-4B4C-9B44-62307895CC49}" destId="{D7009C20-514D-4AA2-84F3-42F01AA6719F}" srcOrd="2" destOrd="0" presId="urn:microsoft.com/office/officeart/2005/8/layout/process2"/>
    <dgm:cxn modelId="{49FBF826-1A80-4D1C-BD78-BBEE9A565EEC}" type="presParOf" srcId="{86F44951-697F-4B4C-9B44-62307895CC49}" destId="{97347656-1E55-461F-964E-5895C2BF8746}" srcOrd="3" destOrd="0" presId="urn:microsoft.com/office/officeart/2005/8/layout/process2"/>
    <dgm:cxn modelId="{2334CD1C-A290-46D9-9A95-A34BB1944D0A}" type="presParOf" srcId="{97347656-1E55-461F-964E-5895C2BF8746}" destId="{03B20916-C25E-4630-BAB6-49F903AA5654}" srcOrd="0" destOrd="0" presId="urn:microsoft.com/office/officeart/2005/8/layout/process2"/>
    <dgm:cxn modelId="{C5CB553F-51EB-4563-9470-C4E789EE9CDD}" type="presParOf" srcId="{86F44951-697F-4B4C-9B44-62307895CC49}" destId="{D316C892-EA44-405E-8E9B-45B807E4DE36}" srcOrd="4" destOrd="0" presId="urn:microsoft.com/office/officeart/2005/8/layout/process2"/>
    <dgm:cxn modelId="{55D79B3E-3614-4341-9BB3-A9BE3737E69A}" type="presParOf" srcId="{86F44951-697F-4B4C-9B44-62307895CC49}" destId="{3BAC0934-7CC4-4884-A529-4F3D006F7E3F}" srcOrd="5" destOrd="0" presId="urn:microsoft.com/office/officeart/2005/8/layout/process2"/>
    <dgm:cxn modelId="{EC085471-6A5B-42D9-86F6-B3EF151424DC}" type="presParOf" srcId="{3BAC0934-7CC4-4884-A529-4F3D006F7E3F}" destId="{83D54FA9-832A-4D3B-8745-3174460457A9}" srcOrd="0" destOrd="0" presId="urn:microsoft.com/office/officeart/2005/8/layout/process2"/>
    <dgm:cxn modelId="{C6A22D22-9968-45E0-8B79-F02C9DD420CB}" type="presParOf" srcId="{86F44951-697F-4B4C-9B44-62307895CC49}" destId="{728F3B20-2CEC-4AFE-8F68-FAB2DD882B81}" srcOrd="6" destOrd="0" presId="urn:microsoft.com/office/officeart/2005/8/layout/process2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9D07853-EE24-42C7-BA6E-6EA32CB759BC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54FDA4B9-EBE4-4C58-A8B3-36C276DB79A0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Mesurer la justesse d’un robot à articulations souples</a:t>
          </a:r>
        </a:p>
      </dgm:t>
    </dgm:pt>
    <dgm:pt modelId="{C98C70E4-9684-4DDF-92E1-ACA8FAEF0CB8}" type="parTrans" cxnId="{753C2AB5-9140-4286-BC6E-A4C88D558BD8}">
      <dgm:prSet/>
      <dgm:spPr/>
      <dgm:t>
        <a:bodyPr/>
        <a:lstStyle/>
        <a:p>
          <a:endParaRPr lang="fr-FR" noProof="0" dirty="0"/>
        </a:p>
      </dgm:t>
    </dgm:pt>
    <dgm:pt modelId="{9537C742-9A3B-46B7-8E78-762A340E3207}" type="sibTrans" cxnId="{753C2AB5-9140-4286-BC6E-A4C88D558BD8}">
      <dgm:prSet/>
      <dgm:spPr/>
      <dgm:t>
        <a:bodyPr/>
        <a:lstStyle/>
        <a:p>
          <a:endParaRPr lang="fr-FR" noProof="0" dirty="0"/>
        </a:p>
      </dgm:t>
    </dgm:pt>
    <dgm:pt modelId="{3634D9BF-0783-42D5-B338-EFF93674B97B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Mesurer la position directement sur la plateforme centrale</a:t>
          </a:r>
        </a:p>
      </dgm:t>
    </dgm:pt>
    <dgm:pt modelId="{21C3F30C-2203-4D9A-946C-70DC0D2C684E}" type="parTrans" cxnId="{35C85B7C-1F9D-418B-A858-215170D4D35F}">
      <dgm:prSet/>
      <dgm:spPr/>
      <dgm:t>
        <a:bodyPr/>
        <a:lstStyle/>
        <a:p>
          <a:endParaRPr lang="fr-FR" noProof="0" dirty="0"/>
        </a:p>
      </dgm:t>
    </dgm:pt>
    <dgm:pt modelId="{99063CB1-CB4A-4A70-92C7-17A84C4E37F8}" type="sibTrans" cxnId="{35C85B7C-1F9D-418B-A858-215170D4D35F}">
      <dgm:prSet/>
      <dgm:spPr/>
      <dgm:t>
        <a:bodyPr/>
        <a:lstStyle/>
        <a:p>
          <a:endParaRPr lang="fr-FR" noProof="0" dirty="0"/>
        </a:p>
      </dgm:t>
    </dgm:pt>
    <dgm:pt modelId="{C2A5CDB7-68B3-4D16-AEBD-B3D9EA183121}">
      <dgm:prSet phldrT="[Texte]"/>
      <dgm:spPr>
        <a:solidFill>
          <a:srgbClr val="005393"/>
        </a:solidFill>
        <a:ln w="28575">
          <a:solidFill>
            <a:srgbClr val="FF0000"/>
          </a:solidFill>
        </a:ln>
      </dgm:spPr>
      <dgm:t>
        <a:bodyPr/>
        <a:lstStyle/>
        <a:p>
          <a:r>
            <a:rPr lang="fr-FR" noProof="0" dirty="0"/>
            <a:t>Résolution en translation de 3.41 </a:t>
          </a:r>
          <a:r>
            <a:rPr lang="el-GR" noProof="0" dirty="0"/>
            <a:t>μ</a:t>
          </a:r>
          <a:r>
            <a:rPr lang="en-US" noProof="0" dirty="0"/>
            <a:t>m et </a:t>
          </a:r>
          <a:r>
            <a:rPr lang="fr-FR" noProof="0" dirty="0"/>
            <a:t>en rotation de 14.3 </a:t>
          </a:r>
          <a:r>
            <a:rPr lang="fr-FR" noProof="0" dirty="0" err="1"/>
            <a:t>μrad</a:t>
          </a:r>
          <a:r>
            <a:rPr lang="fr-FR" noProof="0" dirty="0"/>
            <a:t>.</a:t>
          </a:r>
        </a:p>
      </dgm:t>
    </dgm:pt>
    <dgm:pt modelId="{E0F5109C-521D-4FA4-BA1C-3726CACF820A}" type="parTrans" cxnId="{233CD2F4-BB5D-4B94-A209-5268EC656A64}">
      <dgm:prSet/>
      <dgm:spPr/>
      <dgm:t>
        <a:bodyPr/>
        <a:lstStyle/>
        <a:p>
          <a:endParaRPr lang="fr-FR" noProof="0" dirty="0"/>
        </a:p>
      </dgm:t>
    </dgm:pt>
    <dgm:pt modelId="{3AA10368-5A4D-4133-9EAA-58453320A32D}" type="sibTrans" cxnId="{233CD2F4-BB5D-4B94-A209-5268EC656A64}">
      <dgm:prSet/>
      <dgm:spPr/>
      <dgm:t>
        <a:bodyPr/>
        <a:lstStyle/>
        <a:p>
          <a:endParaRPr lang="fr-FR" noProof="0" dirty="0"/>
        </a:p>
      </dgm:t>
    </dgm:pt>
    <dgm:pt modelId="{E417D7A4-89E9-4D9A-98CE-08D85FFC1BE3}">
      <dgm:prSet phldrT="[Texte]"/>
      <dgm:spPr>
        <a:solidFill>
          <a:srgbClr val="005393"/>
        </a:solidFill>
      </dgm:spPr>
      <dgm:t>
        <a:bodyPr/>
        <a:lstStyle/>
        <a:p>
          <a:r>
            <a:rPr lang="en-US" noProof="0" dirty="0"/>
            <a:t>Mire declinable à </a:t>
          </a:r>
          <a:r>
            <a:rPr lang="en-US" noProof="0" dirty="0" err="1"/>
            <a:t>plusieurs</a:t>
          </a:r>
          <a:r>
            <a:rPr lang="en-US" noProof="0" dirty="0"/>
            <a:t> </a:t>
          </a:r>
          <a:r>
            <a:rPr lang="en-US" noProof="0" dirty="0" err="1"/>
            <a:t>échelles</a:t>
          </a:r>
          <a:endParaRPr lang="fr-FR" noProof="0" dirty="0"/>
        </a:p>
      </dgm:t>
    </dgm:pt>
    <dgm:pt modelId="{4B74A48E-109F-4AC4-8E75-52DCFA50F1C0}" type="parTrans" cxnId="{A6FB6575-546B-45D6-8087-087D92BCE1F2}">
      <dgm:prSet/>
      <dgm:spPr/>
      <dgm:t>
        <a:bodyPr/>
        <a:lstStyle/>
        <a:p>
          <a:endParaRPr lang="fr-FR"/>
        </a:p>
      </dgm:t>
    </dgm:pt>
    <dgm:pt modelId="{9F920D50-8CB0-4C7F-8E82-44AADD56C961}" type="sibTrans" cxnId="{A6FB6575-546B-45D6-8087-087D92BCE1F2}">
      <dgm:prSet/>
      <dgm:spPr/>
      <dgm:t>
        <a:bodyPr/>
        <a:lstStyle/>
        <a:p>
          <a:endParaRPr lang="fr-FR"/>
        </a:p>
      </dgm:t>
    </dgm:pt>
    <dgm:pt modelId="{86F44951-697F-4B4C-9B44-62307895CC49}" type="pres">
      <dgm:prSet presAssocID="{79D07853-EE24-42C7-BA6E-6EA32CB759BC}" presName="linearFlow" presStyleCnt="0">
        <dgm:presLayoutVars>
          <dgm:resizeHandles val="exact"/>
        </dgm:presLayoutVars>
      </dgm:prSet>
      <dgm:spPr/>
    </dgm:pt>
    <dgm:pt modelId="{13DC3033-D03E-4B66-BAC7-49B601D1D15C}" type="pres">
      <dgm:prSet presAssocID="{54FDA4B9-EBE4-4C58-A8B3-36C276DB79A0}" presName="node" presStyleLbl="node1" presStyleIdx="0" presStyleCnt="4">
        <dgm:presLayoutVars>
          <dgm:bulletEnabled val="1"/>
        </dgm:presLayoutVars>
      </dgm:prSet>
      <dgm:spPr/>
    </dgm:pt>
    <dgm:pt modelId="{DCCF6E2D-8275-47B9-AFEF-6E77D1BE3957}" type="pres">
      <dgm:prSet presAssocID="{9537C742-9A3B-46B7-8E78-762A340E3207}" presName="sibTrans" presStyleLbl="sibTrans2D1" presStyleIdx="0" presStyleCnt="3"/>
      <dgm:spPr/>
    </dgm:pt>
    <dgm:pt modelId="{BC97E962-0D39-46A6-BC91-2DAA4A426038}" type="pres">
      <dgm:prSet presAssocID="{9537C742-9A3B-46B7-8E78-762A340E3207}" presName="connectorText" presStyleLbl="sibTrans2D1" presStyleIdx="0" presStyleCnt="3"/>
      <dgm:spPr/>
    </dgm:pt>
    <dgm:pt modelId="{D316C892-EA44-405E-8E9B-45B807E4DE36}" type="pres">
      <dgm:prSet presAssocID="{3634D9BF-0783-42D5-B338-EFF93674B97B}" presName="node" presStyleLbl="node1" presStyleIdx="1" presStyleCnt="4">
        <dgm:presLayoutVars>
          <dgm:bulletEnabled val="1"/>
        </dgm:presLayoutVars>
      </dgm:prSet>
      <dgm:spPr/>
    </dgm:pt>
    <dgm:pt modelId="{3BAC0934-7CC4-4884-A529-4F3D006F7E3F}" type="pres">
      <dgm:prSet presAssocID="{99063CB1-CB4A-4A70-92C7-17A84C4E37F8}" presName="sibTrans" presStyleLbl="sibTrans2D1" presStyleIdx="1" presStyleCnt="3"/>
      <dgm:spPr/>
    </dgm:pt>
    <dgm:pt modelId="{83D54FA9-832A-4D3B-8745-3174460457A9}" type="pres">
      <dgm:prSet presAssocID="{99063CB1-CB4A-4A70-92C7-17A84C4E37F8}" presName="connectorText" presStyleLbl="sibTrans2D1" presStyleIdx="1" presStyleCnt="3"/>
      <dgm:spPr/>
    </dgm:pt>
    <dgm:pt modelId="{CF73BB5E-78AE-4573-B7E4-11199CC06C3E}" type="pres">
      <dgm:prSet presAssocID="{E417D7A4-89E9-4D9A-98CE-08D85FFC1BE3}" presName="node" presStyleLbl="node1" presStyleIdx="2" presStyleCnt="4">
        <dgm:presLayoutVars>
          <dgm:bulletEnabled val="1"/>
        </dgm:presLayoutVars>
      </dgm:prSet>
      <dgm:spPr/>
    </dgm:pt>
    <dgm:pt modelId="{9528AB06-6577-474C-AF5B-C9F1F676A943}" type="pres">
      <dgm:prSet presAssocID="{9F920D50-8CB0-4C7F-8E82-44AADD56C961}" presName="sibTrans" presStyleLbl="sibTrans2D1" presStyleIdx="2" presStyleCnt="3"/>
      <dgm:spPr/>
    </dgm:pt>
    <dgm:pt modelId="{37B9EEB8-5CA9-4F09-A8BA-C19DD077E1FF}" type="pres">
      <dgm:prSet presAssocID="{9F920D50-8CB0-4C7F-8E82-44AADD56C961}" presName="connectorText" presStyleLbl="sibTrans2D1" presStyleIdx="2" presStyleCnt="3"/>
      <dgm:spPr/>
    </dgm:pt>
    <dgm:pt modelId="{728F3B20-2CEC-4AFE-8F68-FAB2DD882B81}" type="pres">
      <dgm:prSet presAssocID="{C2A5CDB7-68B3-4D16-AEBD-B3D9EA183121}" presName="node" presStyleLbl="node1" presStyleIdx="3" presStyleCnt="4">
        <dgm:presLayoutVars>
          <dgm:bulletEnabled val="1"/>
        </dgm:presLayoutVars>
      </dgm:prSet>
      <dgm:spPr/>
    </dgm:pt>
  </dgm:ptLst>
  <dgm:cxnLst>
    <dgm:cxn modelId="{D3D14A33-C280-48F5-839C-14DA7D241567}" type="presOf" srcId="{54FDA4B9-EBE4-4C58-A8B3-36C276DB79A0}" destId="{13DC3033-D03E-4B66-BAC7-49B601D1D15C}" srcOrd="0" destOrd="0" presId="urn:microsoft.com/office/officeart/2005/8/layout/process2"/>
    <dgm:cxn modelId="{09152C40-5CC9-42B4-B486-E8339171E0A8}" type="presOf" srcId="{C2A5CDB7-68B3-4D16-AEBD-B3D9EA183121}" destId="{728F3B20-2CEC-4AFE-8F68-FAB2DD882B81}" srcOrd="0" destOrd="0" presId="urn:microsoft.com/office/officeart/2005/8/layout/process2"/>
    <dgm:cxn modelId="{6D802942-305D-4A63-A70B-A83959973CD7}" type="presOf" srcId="{E417D7A4-89E9-4D9A-98CE-08D85FFC1BE3}" destId="{CF73BB5E-78AE-4573-B7E4-11199CC06C3E}" srcOrd="0" destOrd="0" presId="urn:microsoft.com/office/officeart/2005/8/layout/process2"/>
    <dgm:cxn modelId="{4C8C9B65-7649-48FE-89A7-52B6B9A37A61}" type="presOf" srcId="{79D07853-EE24-42C7-BA6E-6EA32CB759BC}" destId="{86F44951-697F-4B4C-9B44-62307895CC49}" srcOrd="0" destOrd="0" presId="urn:microsoft.com/office/officeart/2005/8/layout/process2"/>
    <dgm:cxn modelId="{AD870366-0D99-4187-93F0-FAD24D4CD8CD}" type="presOf" srcId="{9537C742-9A3B-46B7-8E78-762A340E3207}" destId="{BC97E962-0D39-46A6-BC91-2DAA4A426038}" srcOrd="1" destOrd="0" presId="urn:microsoft.com/office/officeart/2005/8/layout/process2"/>
    <dgm:cxn modelId="{A6FB6575-546B-45D6-8087-087D92BCE1F2}" srcId="{79D07853-EE24-42C7-BA6E-6EA32CB759BC}" destId="{E417D7A4-89E9-4D9A-98CE-08D85FFC1BE3}" srcOrd="2" destOrd="0" parTransId="{4B74A48E-109F-4AC4-8E75-52DCFA50F1C0}" sibTransId="{9F920D50-8CB0-4C7F-8E82-44AADD56C961}"/>
    <dgm:cxn modelId="{35C85B7C-1F9D-418B-A858-215170D4D35F}" srcId="{79D07853-EE24-42C7-BA6E-6EA32CB759BC}" destId="{3634D9BF-0783-42D5-B338-EFF93674B97B}" srcOrd="1" destOrd="0" parTransId="{21C3F30C-2203-4D9A-946C-70DC0D2C684E}" sibTransId="{99063CB1-CB4A-4A70-92C7-17A84C4E37F8}"/>
    <dgm:cxn modelId="{76F33D90-F94F-435C-9232-A3B5ECE44A0C}" type="presOf" srcId="{99063CB1-CB4A-4A70-92C7-17A84C4E37F8}" destId="{3BAC0934-7CC4-4884-A529-4F3D006F7E3F}" srcOrd="0" destOrd="0" presId="urn:microsoft.com/office/officeart/2005/8/layout/process2"/>
    <dgm:cxn modelId="{B38FE79F-936D-47E1-B915-7C8734AF7796}" type="presOf" srcId="{9537C742-9A3B-46B7-8E78-762A340E3207}" destId="{DCCF6E2D-8275-47B9-AFEF-6E77D1BE3957}" srcOrd="0" destOrd="0" presId="urn:microsoft.com/office/officeart/2005/8/layout/process2"/>
    <dgm:cxn modelId="{79220AA1-39B2-4AFD-BF51-926EBB6D7569}" type="presOf" srcId="{3634D9BF-0783-42D5-B338-EFF93674B97B}" destId="{D316C892-EA44-405E-8E9B-45B807E4DE36}" srcOrd="0" destOrd="0" presId="urn:microsoft.com/office/officeart/2005/8/layout/process2"/>
    <dgm:cxn modelId="{254B1EAE-A077-4BDE-A19F-30F1F3B67682}" type="presOf" srcId="{9F920D50-8CB0-4C7F-8E82-44AADD56C961}" destId="{9528AB06-6577-474C-AF5B-C9F1F676A943}" srcOrd="0" destOrd="0" presId="urn:microsoft.com/office/officeart/2005/8/layout/process2"/>
    <dgm:cxn modelId="{753C2AB5-9140-4286-BC6E-A4C88D558BD8}" srcId="{79D07853-EE24-42C7-BA6E-6EA32CB759BC}" destId="{54FDA4B9-EBE4-4C58-A8B3-36C276DB79A0}" srcOrd="0" destOrd="0" parTransId="{C98C70E4-9684-4DDF-92E1-ACA8FAEF0CB8}" sibTransId="{9537C742-9A3B-46B7-8E78-762A340E3207}"/>
    <dgm:cxn modelId="{DABD07CE-009A-4A62-B2F7-6170D36D4CCD}" type="presOf" srcId="{9F920D50-8CB0-4C7F-8E82-44AADD56C961}" destId="{37B9EEB8-5CA9-4F09-A8BA-C19DD077E1FF}" srcOrd="1" destOrd="0" presId="urn:microsoft.com/office/officeart/2005/8/layout/process2"/>
    <dgm:cxn modelId="{1FCB6CCF-E7F4-4888-BBC0-7E85F1E35E02}" type="presOf" srcId="{99063CB1-CB4A-4A70-92C7-17A84C4E37F8}" destId="{83D54FA9-832A-4D3B-8745-3174460457A9}" srcOrd="1" destOrd="0" presId="urn:microsoft.com/office/officeart/2005/8/layout/process2"/>
    <dgm:cxn modelId="{233CD2F4-BB5D-4B94-A209-5268EC656A64}" srcId="{79D07853-EE24-42C7-BA6E-6EA32CB759BC}" destId="{C2A5CDB7-68B3-4D16-AEBD-B3D9EA183121}" srcOrd="3" destOrd="0" parTransId="{E0F5109C-521D-4FA4-BA1C-3726CACF820A}" sibTransId="{3AA10368-5A4D-4133-9EAA-58453320A32D}"/>
    <dgm:cxn modelId="{154F705F-11BC-4761-8C4C-140BEE471850}" type="presParOf" srcId="{86F44951-697F-4B4C-9B44-62307895CC49}" destId="{13DC3033-D03E-4B66-BAC7-49B601D1D15C}" srcOrd="0" destOrd="0" presId="urn:microsoft.com/office/officeart/2005/8/layout/process2"/>
    <dgm:cxn modelId="{17AE3AF6-B1CF-4122-AA32-B8937554C6B3}" type="presParOf" srcId="{86F44951-697F-4B4C-9B44-62307895CC49}" destId="{DCCF6E2D-8275-47B9-AFEF-6E77D1BE3957}" srcOrd="1" destOrd="0" presId="urn:microsoft.com/office/officeart/2005/8/layout/process2"/>
    <dgm:cxn modelId="{E6042D02-0E36-42F1-B35C-E83CBA3118E0}" type="presParOf" srcId="{DCCF6E2D-8275-47B9-AFEF-6E77D1BE3957}" destId="{BC97E962-0D39-46A6-BC91-2DAA4A426038}" srcOrd="0" destOrd="0" presId="urn:microsoft.com/office/officeart/2005/8/layout/process2"/>
    <dgm:cxn modelId="{C5CB553F-51EB-4563-9470-C4E789EE9CDD}" type="presParOf" srcId="{86F44951-697F-4B4C-9B44-62307895CC49}" destId="{D316C892-EA44-405E-8E9B-45B807E4DE36}" srcOrd="2" destOrd="0" presId="urn:microsoft.com/office/officeart/2005/8/layout/process2"/>
    <dgm:cxn modelId="{55D79B3E-3614-4341-9BB3-A9BE3737E69A}" type="presParOf" srcId="{86F44951-697F-4B4C-9B44-62307895CC49}" destId="{3BAC0934-7CC4-4884-A529-4F3D006F7E3F}" srcOrd="3" destOrd="0" presId="urn:microsoft.com/office/officeart/2005/8/layout/process2"/>
    <dgm:cxn modelId="{EC085471-6A5B-42D9-86F6-B3EF151424DC}" type="presParOf" srcId="{3BAC0934-7CC4-4884-A529-4F3D006F7E3F}" destId="{83D54FA9-832A-4D3B-8745-3174460457A9}" srcOrd="0" destOrd="0" presId="urn:microsoft.com/office/officeart/2005/8/layout/process2"/>
    <dgm:cxn modelId="{7133E93E-BB3B-4D34-B728-E62316C3C439}" type="presParOf" srcId="{86F44951-697F-4B4C-9B44-62307895CC49}" destId="{CF73BB5E-78AE-4573-B7E4-11199CC06C3E}" srcOrd="4" destOrd="0" presId="urn:microsoft.com/office/officeart/2005/8/layout/process2"/>
    <dgm:cxn modelId="{98337220-8D9D-492B-9E07-F354937EB66A}" type="presParOf" srcId="{86F44951-697F-4B4C-9B44-62307895CC49}" destId="{9528AB06-6577-474C-AF5B-C9F1F676A943}" srcOrd="5" destOrd="0" presId="urn:microsoft.com/office/officeart/2005/8/layout/process2"/>
    <dgm:cxn modelId="{57A68C25-8A25-4C19-9CD0-2AF795BE7650}" type="presParOf" srcId="{9528AB06-6577-474C-AF5B-C9F1F676A943}" destId="{37B9EEB8-5CA9-4F09-A8BA-C19DD077E1FF}" srcOrd="0" destOrd="0" presId="urn:microsoft.com/office/officeart/2005/8/layout/process2"/>
    <dgm:cxn modelId="{C6A22D22-9968-45E0-8B79-F02C9DD420CB}" type="presParOf" srcId="{86F44951-697F-4B4C-9B44-62307895CC49}" destId="{728F3B20-2CEC-4AFE-8F68-FAB2DD882B81}" srcOrd="6" destOrd="0" presId="urn:microsoft.com/office/officeart/2005/8/layout/process2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9D07853-EE24-42C7-BA6E-6EA32CB759BC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54FDA4B9-EBE4-4C58-A8B3-36C276DB79A0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Caractériser des fibres naturelles en compression</a:t>
          </a:r>
        </a:p>
      </dgm:t>
    </dgm:pt>
    <dgm:pt modelId="{C98C70E4-9684-4DDF-92E1-ACA8FAEF0CB8}" type="parTrans" cxnId="{753C2AB5-9140-4286-BC6E-A4C88D558BD8}">
      <dgm:prSet/>
      <dgm:spPr/>
      <dgm:t>
        <a:bodyPr/>
        <a:lstStyle/>
        <a:p>
          <a:endParaRPr lang="fr-FR" noProof="0" dirty="0"/>
        </a:p>
      </dgm:t>
    </dgm:pt>
    <dgm:pt modelId="{9537C742-9A3B-46B7-8E78-762A340E3207}" type="sibTrans" cxnId="{753C2AB5-9140-4286-BC6E-A4C88D558BD8}">
      <dgm:prSet/>
      <dgm:spPr/>
      <dgm:t>
        <a:bodyPr/>
        <a:lstStyle/>
        <a:p>
          <a:endParaRPr lang="fr-FR" noProof="0" dirty="0"/>
        </a:p>
      </dgm:t>
    </dgm:pt>
    <dgm:pt modelId="{2557F338-7047-4F95-9228-9C538BA5344C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Pas de capteur assez précis existants</a:t>
          </a:r>
        </a:p>
      </dgm:t>
    </dgm:pt>
    <dgm:pt modelId="{197ED21B-BF6E-4EDE-9A9D-88A878440A0C}" type="parTrans" cxnId="{20CFFBEE-6420-4822-AFA2-A4B117DCB19C}">
      <dgm:prSet/>
      <dgm:spPr/>
      <dgm:t>
        <a:bodyPr/>
        <a:lstStyle/>
        <a:p>
          <a:endParaRPr lang="fr-FR" noProof="0" dirty="0"/>
        </a:p>
      </dgm:t>
    </dgm:pt>
    <dgm:pt modelId="{4C7CC6A9-DD62-48DF-8C18-ED994CD2C758}" type="sibTrans" cxnId="{20CFFBEE-6420-4822-AFA2-A4B117DCB19C}">
      <dgm:prSet/>
      <dgm:spPr/>
      <dgm:t>
        <a:bodyPr/>
        <a:lstStyle/>
        <a:p>
          <a:endParaRPr lang="fr-FR" noProof="0" dirty="0"/>
        </a:p>
      </dgm:t>
    </dgm:pt>
    <dgm:pt modelId="{3634D9BF-0783-42D5-B338-EFF93674B97B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Mesure force – déplacement à l’aide de mires QR Codes</a:t>
          </a:r>
        </a:p>
      </dgm:t>
    </dgm:pt>
    <dgm:pt modelId="{21C3F30C-2203-4D9A-946C-70DC0D2C684E}" type="parTrans" cxnId="{35C85B7C-1F9D-418B-A858-215170D4D35F}">
      <dgm:prSet/>
      <dgm:spPr/>
      <dgm:t>
        <a:bodyPr/>
        <a:lstStyle/>
        <a:p>
          <a:endParaRPr lang="fr-FR" noProof="0" dirty="0"/>
        </a:p>
      </dgm:t>
    </dgm:pt>
    <dgm:pt modelId="{99063CB1-CB4A-4A70-92C7-17A84C4E37F8}" type="sibTrans" cxnId="{35C85B7C-1F9D-418B-A858-215170D4D35F}">
      <dgm:prSet/>
      <dgm:spPr/>
      <dgm:t>
        <a:bodyPr/>
        <a:lstStyle/>
        <a:p>
          <a:endParaRPr lang="fr-FR" noProof="0" dirty="0"/>
        </a:p>
      </dgm:t>
    </dgm:pt>
    <dgm:pt modelId="{86F44951-697F-4B4C-9B44-62307895CC49}" type="pres">
      <dgm:prSet presAssocID="{79D07853-EE24-42C7-BA6E-6EA32CB759BC}" presName="linearFlow" presStyleCnt="0">
        <dgm:presLayoutVars>
          <dgm:resizeHandles val="exact"/>
        </dgm:presLayoutVars>
      </dgm:prSet>
      <dgm:spPr/>
    </dgm:pt>
    <dgm:pt modelId="{13DC3033-D03E-4B66-BAC7-49B601D1D15C}" type="pres">
      <dgm:prSet presAssocID="{54FDA4B9-EBE4-4C58-A8B3-36C276DB79A0}" presName="node" presStyleLbl="node1" presStyleIdx="0" presStyleCnt="3" custLinFactNeighborY="-2772">
        <dgm:presLayoutVars>
          <dgm:bulletEnabled val="1"/>
        </dgm:presLayoutVars>
      </dgm:prSet>
      <dgm:spPr/>
    </dgm:pt>
    <dgm:pt modelId="{DCCF6E2D-8275-47B9-AFEF-6E77D1BE3957}" type="pres">
      <dgm:prSet presAssocID="{9537C742-9A3B-46B7-8E78-762A340E3207}" presName="sibTrans" presStyleLbl="sibTrans2D1" presStyleIdx="0" presStyleCnt="2"/>
      <dgm:spPr/>
    </dgm:pt>
    <dgm:pt modelId="{BC97E962-0D39-46A6-BC91-2DAA4A426038}" type="pres">
      <dgm:prSet presAssocID="{9537C742-9A3B-46B7-8E78-762A340E3207}" presName="connectorText" presStyleLbl="sibTrans2D1" presStyleIdx="0" presStyleCnt="2"/>
      <dgm:spPr/>
    </dgm:pt>
    <dgm:pt modelId="{D7009C20-514D-4AA2-84F3-42F01AA6719F}" type="pres">
      <dgm:prSet presAssocID="{2557F338-7047-4F95-9228-9C538BA5344C}" presName="node" presStyleLbl="node1" presStyleIdx="1" presStyleCnt="3">
        <dgm:presLayoutVars>
          <dgm:bulletEnabled val="1"/>
        </dgm:presLayoutVars>
      </dgm:prSet>
      <dgm:spPr/>
    </dgm:pt>
    <dgm:pt modelId="{97347656-1E55-461F-964E-5895C2BF8746}" type="pres">
      <dgm:prSet presAssocID="{4C7CC6A9-DD62-48DF-8C18-ED994CD2C758}" presName="sibTrans" presStyleLbl="sibTrans2D1" presStyleIdx="1" presStyleCnt="2"/>
      <dgm:spPr/>
    </dgm:pt>
    <dgm:pt modelId="{03B20916-C25E-4630-BAB6-49F903AA5654}" type="pres">
      <dgm:prSet presAssocID="{4C7CC6A9-DD62-48DF-8C18-ED994CD2C758}" presName="connectorText" presStyleLbl="sibTrans2D1" presStyleIdx="1" presStyleCnt="2"/>
      <dgm:spPr/>
    </dgm:pt>
    <dgm:pt modelId="{D316C892-EA44-405E-8E9B-45B807E4DE36}" type="pres">
      <dgm:prSet presAssocID="{3634D9BF-0783-42D5-B338-EFF93674B97B}" presName="node" presStyleLbl="node1" presStyleIdx="2" presStyleCnt="3">
        <dgm:presLayoutVars>
          <dgm:bulletEnabled val="1"/>
        </dgm:presLayoutVars>
      </dgm:prSet>
      <dgm:spPr/>
    </dgm:pt>
  </dgm:ptLst>
  <dgm:cxnLst>
    <dgm:cxn modelId="{D3D14A33-C280-48F5-839C-14DA7D241567}" type="presOf" srcId="{54FDA4B9-EBE4-4C58-A8B3-36C276DB79A0}" destId="{13DC3033-D03E-4B66-BAC7-49B601D1D15C}" srcOrd="0" destOrd="0" presId="urn:microsoft.com/office/officeart/2005/8/layout/process2"/>
    <dgm:cxn modelId="{4C8C9B65-7649-48FE-89A7-52B6B9A37A61}" type="presOf" srcId="{79D07853-EE24-42C7-BA6E-6EA32CB759BC}" destId="{86F44951-697F-4B4C-9B44-62307895CC49}" srcOrd="0" destOrd="0" presId="urn:microsoft.com/office/officeart/2005/8/layout/process2"/>
    <dgm:cxn modelId="{AD870366-0D99-4187-93F0-FAD24D4CD8CD}" type="presOf" srcId="{9537C742-9A3B-46B7-8E78-762A340E3207}" destId="{BC97E962-0D39-46A6-BC91-2DAA4A426038}" srcOrd="1" destOrd="0" presId="urn:microsoft.com/office/officeart/2005/8/layout/process2"/>
    <dgm:cxn modelId="{35C85B7C-1F9D-418B-A858-215170D4D35F}" srcId="{79D07853-EE24-42C7-BA6E-6EA32CB759BC}" destId="{3634D9BF-0783-42D5-B338-EFF93674B97B}" srcOrd="2" destOrd="0" parTransId="{21C3F30C-2203-4D9A-946C-70DC0D2C684E}" sibTransId="{99063CB1-CB4A-4A70-92C7-17A84C4E37F8}"/>
    <dgm:cxn modelId="{0237A793-336E-43FB-B87F-FB4948B3BE46}" type="presOf" srcId="{4C7CC6A9-DD62-48DF-8C18-ED994CD2C758}" destId="{97347656-1E55-461F-964E-5895C2BF8746}" srcOrd="0" destOrd="0" presId="urn:microsoft.com/office/officeart/2005/8/layout/process2"/>
    <dgm:cxn modelId="{B38FE79F-936D-47E1-B915-7C8734AF7796}" type="presOf" srcId="{9537C742-9A3B-46B7-8E78-762A340E3207}" destId="{DCCF6E2D-8275-47B9-AFEF-6E77D1BE3957}" srcOrd="0" destOrd="0" presId="urn:microsoft.com/office/officeart/2005/8/layout/process2"/>
    <dgm:cxn modelId="{79220AA1-39B2-4AFD-BF51-926EBB6D7569}" type="presOf" srcId="{3634D9BF-0783-42D5-B338-EFF93674B97B}" destId="{D316C892-EA44-405E-8E9B-45B807E4DE36}" srcOrd="0" destOrd="0" presId="urn:microsoft.com/office/officeart/2005/8/layout/process2"/>
    <dgm:cxn modelId="{18A426AD-5A9D-4266-BAFE-AAD60A900895}" type="presOf" srcId="{4C7CC6A9-DD62-48DF-8C18-ED994CD2C758}" destId="{03B20916-C25E-4630-BAB6-49F903AA5654}" srcOrd="1" destOrd="0" presId="urn:microsoft.com/office/officeart/2005/8/layout/process2"/>
    <dgm:cxn modelId="{753C2AB5-9140-4286-BC6E-A4C88D558BD8}" srcId="{79D07853-EE24-42C7-BA6E-6EA32CB759BC}" destId="{54FDA4B9-EBE4-4C58-A8B3-36C276DB79A0}" srcOrd="0" destOrd="0" parTransId="{C98C70E4-9684-4DDF-92E1-ACA8FAEF0CB8}" sibTransId="{9537C742-9A3B-46B7-8E78-762A340E3207}"/>
    <dgm:cxn modelId="{35D201D8-0D54-45E6-BF23-BC7CB39FF895}" type="presOf" srcId="{2557F338-7047-4F95-9228-9C538BA5344C}" destId="{D7009C20-514D-4AA2-84F3-42F01AA6719F}" srcOrd="0" destOrd="0" presId="urn:microsoft.com/office/officeart/2005/8/layout/process2"/>
    <dgm:cxn modelId="{20CFFBEE-6420-4822-AFA2-A4B117DCB19C}" srcId="{79D07853-EE24-42C7-BA6E-6EA32CB759BC}" destId="{2557F338-7047-4F95-9228-9C538BA5344C}" srcOrd="1" destOrd="0" parTransId="{197ED21B-BF6E-4EDE-9A9D-88A878440A0C}" sibTransId="{4C7CC6A9-DD62-48DF-8C18-ED994CD2C758}"/>
    <dgm:cxn modelId="{154F705F-11BC-4761-8C4C-140BEE471850}" type="presParOf" srcId="{86F44951-697F-4B4C-9B44-62307895CC49}" destId="{13DC3033-D03E-4B66-BAC7-49B601D1D15C}" srcOrd="0" destOrd="0" presId="urn:microsoft.com/office/officeart/2005/8/layout/process2"/>
    <dgm:cxn modelId="{17AE3AF6-B1CF-4122-AA32-B8937554C6B3}" type="presParOf" srcId="{86F44951-697F-4B4C-9B44-62307895CC49}" destId="{DCCF6E2D-8275-47B9-AFEF-6E77D1BE3957}" srcOrd="1" destOrd="0" presId="urn:microsoft.com/office/officeart/2005/8/layout/process2"/>
    <dgm:cxn modelId="{E6042D02-0E36-42F1-B35C-E83CBA3118E0}" type="presParOf" srcId="{DCCF6E2D-8275-47B9-AFEF-6E77D1BE3957}" destId="{BC97E962-0D39-46A6-BC91-2DAA4A426038}" srcOrd="0" destOrd="0" presId="urn:microsoft.com/office/officeart/2005/8/layout/process2"/>
    <dgm:cxn modelId="{EF0DC229-9E38-4A94-8A79-81D5185FC178}" type="presParOf" srcId="{86F44951-697F-4B4C-9B44-62307895CC49}" destId="{D7009C20-514D-4AA2-84F3-42F01AA6719F}" srcOrd="2" destOrd="0" presId="urn:microsoft.com/office/officeart/2005/8/layout/process2"/>
    <dgm:cxn modelId="{49FBF826-1A80-4D1C-BD78-BBEE9A565EEC}" type="presParOf" srcId="{86F44951-697F-4B4C-9B44-62307895CC49}" destId="{97347656-1E55-461F-964E-5895C2BF8746}" srcOrd="3" destOrd="0" presId="urn:microsoft.com/office/officeart/2005/8/layout/process2"/>
    <dgm:cxn modelId="{2334CD1C-A290-46D9-9A95-A34BB1944D0A}" type="presParOf" srcId="{97347656-1E55-461F-964E-5895C2BF8746}" destId="{03B20916-C25E-4630-BAB6-49F903AA5654}" srcOrd="0" destOrd="0" presId="urn:microsoft.com/office/officeart/2005/8/layout/process2"/>
    <dgm:cxn modelId="{C5CB553F-51EB-4563-9470-C4E789EE9CDD}" type="presParOf" srcId="{86F44951-697F-4B4C-9B44-62307895CC49}" destId="{D316C892-EA44-405E-8E9B-45B807E4DE36}" srcOrd="4" destOrd="0" presId="urn:microsoft.com/office/officeart/2005/8/layout/process2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79D07853-EE24-42C7-BA6E-6EA32CB759BC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54FDA4B9-EBE4-4C58-A8B3-36C276DB79A0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Assemblage de micro puces fluidiques</a:t>
          </a:r>
        </a:p>
      </dgm:t>
    </dgm:pt>
    <dgm:pt modelId="{C98C70E4-9684-4DDF-92E1-ACA8FAEF0CB8}" type="parTrans" cxnId="{753C2AB5-9140-4286-BC6E-A4C88D558BD8}">
      <dgm:prSet/>
      <dgm:spPr/>
      <dgm:t>
        <a:bodyPr/>
        <a:lstStyle/>
        <a:p>
          <a:endParaRPr lang="fr-FR" noProof="0" dirty="0"/>
        </a:p>
      </dgm:t>
    </dgm:pt>
    <dgm:pt modelId="{9537C742-9A3B-46B7-8E78-762A340E3207}" type="sibTrans" cxnId="{753C2AB5-9140-4286-BC6E-A4C88D558BD8}">
      <dgm:prSet/>
      <dgm:spPr/>
      <dgm:t>
        <a:bodyPr/>
        <a:lstStyle/>
        <a:p>
          <a:endParaRPr lang="fr-FR" noProof="0" dirty="0"/>
        </a:p>
      </dgm:t>
    </dgm:pt>
    <dgm:pt modelId="{2557F338-7047-4F95-9228-9C538BA5344C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Impossibilité de mettre des capteurs sur les plaques en verre</a:t>
          </a:r>
        </a:p>
      </dgm:t>
    </dgm:pt>
    <dgm:pt modelId="{197ED21B-BF6E-4EDE-9A9D-88A878440A0C}" type="parTrans" cxnId="{20CFFBEE-6420-4822-AFA2-A4B117DCB19C}">
      <dgm:prSet/>
      <dgm:spPr/>
      <dgm:t>
        <a:bodyPr/>
        <a:lstStyle/>
        <a:p>
          <a:endParaRPr lang="fr-FR" noProof="0" dirty="0"/>
        </a:p>
      </dgm:t>
    </dgm:pt>
    <dgm:pt modelId="{4C7CC6A9-DD62-48DF-8C18-ED994CD2C758}" type="sibTrans" cxnId="{20CFFBEE-6420-4822-AFA2-A4B117DCB19C}">
      <dgm:prSet/>
      <dgm:spPr/>
      <dgm:t>
        <a:bodyPr/>
        <a:lstStyle/>
        <a:p>
          <a:endParaRPr lang="fr-FR" noProof="0" dirty="0"/>
        </a:p>
      </dgm:t>
    </dgm:pt>
    <dgm:pt modelId="{3634D9BF-0783-42D5-B338-EFF93674B97B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Asservissement visuel à grande résolution</a:t>
          </a:r>
        </a:p>
      </dgm:t>
    </dgm:pt>
    <dgm:pt modelId="{21C3F30C-2203-4D9A-946C-70DC0D2C684E}" type="parTrans" cxnId="{35C85B7C-1F9D-418B-A858-215170D4D35F}">
      <dgm:prSet/>
      <dgm:spPr/>
      <dgm:t>
        <a:bodyPr/>
        <a:lstStyle/>
        <a:p>
          <a:endParaRPr lang="fr-FR" noProof="0" dirty="0"/>
        </a:p>
      </dgm:t>
    </dgm:pt>
    <dgm:pt modelId="{99063CB1-CB4A-4A70-92C7-17A84C4E37F8}" type="sibTrans" cxnId="{35C85B7C-1F9D-418B-A858-215170D4D35F}">
      <dgm:prSet/>
      <dgm:spPr/>
      <dgm:t>
        <a:bodyPr/>
        <a:lstStyle/>
        <a:p>
          <a:endParaRPr lang="fr-FR" noProof="0" dirty="0"/>
        </a:p>
      </dgm:t>
    </dgm:pt>
    <dgm:pt modelId="{C2A5CDB7-68B3-4D16-AEBD-B3D9EA183121}">
      <dgm:prSet phldrT="[Texte]"/>
      <dgm:spPr>
        <a:solidFill>
          <a:srgbClr val="005393"/>
        </a:solidFill>
        <a:ln w="28575">
          <a:solidFill>
            <a:srgbClr val="FF0000"/>
          </a:solidFill>
        </a:ln>
      </dgm:spPr>
      <dgm:t>
        <a:bodyPr/>
        <a:lstStyle/>
        <a:p>
          <a:r>
            <a:rPr lang="fr-FR" noProof="0" dirty="0"/>
            <a:t>Assemblage résolu à 50 nm</a:t>
          </a:r>
        </a:p>
      </dgm:t>
    </dgm:pt>
    <dgm:pt modelId="{E0F5109C-521D-4FA4-BA1C-3726CACF820A}" type="parTrans" cxnId="{233CD2F4-BB5D-4B94-A209-5268EC656A64}">
      <dgm:prSet/>
      <dgm:spPr/>
      <dgm:t>
        <a:bodyPr/>
        <a:lstStyle/>
        <a:p>
          <a:endParaRPr lang="fr-FR" noProof="0" dirty="0"/>
        </a:p>
      </dgm:t>
    </dgm:pt>
    <dgm:pt modelId="{3AA10368-5A4D-4133-9EAA-58453320A32D}" type="sibTrans" cxnId="{233CD2F4-BB5D-4B94-A209-5268EC656A64}">
      <dgm:prSet/>
      <dgm:spPr/>
      <dgm:t>
        <a:bodyPr/>
        <a:lstStyle/>
        <a:p>
          <a:endParaRPr lang="fr-FR" noProof="0" dirty="0"/>
        </a:p>
      </dgm:t>
    </dgm:pt>
    <dgm:pt modelId="{86F44951-697F-4B4C-9B44-62307895CC49}" type="pres">
      <dgm:prSet presAssocID="{79D07853-EE24-42C7-BA6E-6EA32CB759BC}" presName="linearFlow" presStyleCnt="0">
        <dgm:presLayoutVars>
          <dgm:resizeHandles val="exact"/>
        </dgm:presLayoutVars>
      </dgm:prSet>
      <dgm:spPr/>
    </dgm:pt>
    <dgm:pt modelId="{13DC3033-D03E-4B66-BAC7-49B601D1D15C}" type="pres">
      <dgm:prSet presAssocID="{54FDA4B9-EBE4-4C58-A8B3-36C276DB79A0}" presName="node" presStyleLbl="node1" presStyleIdx="0" presStyleCnt="4">
        <dgm:presLayoutVars>
          <dgm:bulletEnabled val="1"/>
        </dgm:presLayoutVars>
      </dgm:prSet>
      <dgm:spPr/>
    </dgm:pt>
    <dgm:pt modelId="{DCCF6E2D-8275-47B9-AFEF-6E77D1BE3957}" type="pres">
      <dgm:prSet presAssocID="{9537C742-9A3B-46B7-8E78-762A340E3207}" presName="sibTrans" presStyleLbl="sibTrans2D1" presStyleIdx="0" presStyleCnt="3"/>
      <dgm:spPr/>
    </dgm:pt>
    <dgm:pt modelId="{BC97E962-0D39-46A6-BC91-2DAA4A426038}" type="pres">
      <dgm:prSet presAssocID="{9537C742-9A3B-46B7-8E78-762A340E3207}" presName="connectorText" presStyleLbl="sibTrans2D1" presStyleIdx="0" presStyleCnt="3"/>
      <dgm:spPr/>
    </dgm:pt>
    <dgm:pt modelId="{D7009C20-514D-4AA2-84F3-42F01AA6719F}" type="pres">
      <dgm:prSet presAssocID="{2557F338-7047-4F95-9228-9C538BA5344C}" presName="node" presStyleLbl="node1" presStyleIdx="1" presStyleCnt="4">
        <dgm:presLayoutVars>
          <dgm:bulletEnabled val="1"/>
        </dgm:presLayoutVars>
      </dgm:prSet>
      <dgm:spPr/>
    </dgm:pt>
    <dgm:pt modelId="{97347656-1E55-461F-964E-5895C2BF8746}" type="pres">
      <dgm:prSet presAssocID="{4C7CC6A9-DD62-48DF-8C18-ED994CD2C758}" presName="sibTrans" presStyleLbl="sibTrans2D1" presStyleIdx="1" presStyleCnt="3"/>
      <dgm:spPr/>
    </dgm:pt>
    <dgm:pt modelId="{03B20916-C25E-4630-BAB6-49F903AA5654}" type="pres">
      <dgm:prSet presAssocID="{4C7CC6A9-DD62-48DF-8C18-ED994CD2C758}" presName="connectorText" presStyleLbl="sibTrans2D1" presStyleIdx="1" presStyleCnt="3"/>
      <dgm:spPr/>
    </dgm:pt>
    <dgm:pt modelId="{D316C892-EA44-405E-8E9B-45B807E4DE36}" type="pres">
      <dgm:prSet presAssocID="{3634D9BF-0783-42D5-B338-EFF93674B97B}" presName="node" presStyleLbl="node1" presStyleIdx="2" presStyleCnt="4">
        <dgm:presLayoutVars>
          <dgm:bulletEnabled val="1"/>
        </dgm:presLayoutVars>
      </dgm:prSet>
      <dgm:spPr/>
    </dgm:pt>
    <dgm:pt modelId="{3BAC0934-7CC4-4884-A529-4F3D006F7E3F}" type="pres">
      <dgm:prSet presAssocID="{99063CB1-CB4A-4A70-92C7-17A84C4E37F8}" presName="sibTrans" presStyleLbl="sibTrans2D1" presStyleIdx="2" presStyleCnt="3"/>
      <dgm:spPr/>
    </dgm:pt>
    <dgm:pt modelId="{83D54FA9-832A-4D3B-8745-3174460457A9}" type="pres">
      <dgm:prSet presAssocID="{99063CB1-CB4A-4A70-92C7-17A84C4E37F8}" presName="connectorText" presStyleLbl="sibTrans2D1" presStyleIdx="2" presStyleCnt="3"/>
      <dgm:spPr/>
    </dgm:pt>
    <dgm:pt modelId="{728F3B20-2CEC-4AFE-8F68-FAB2DD882B81}" type="pres">
      <dgm:prSet presAssocID="{C2A5CDB7-68B3-4D16-AEBD-B3D9EA183121}" presName="node" presStyleLbl="node1" presStyleIdx="3" presStyleCnt="4">
        <dgm:presLayoutVars>
          <dgm:bulletEnabled val="1"/>
        </dgm:presLayoutVars>
      </dgm:prSet>
      <dgm:spPr/>
    </dgm:pt>
  </dgm:ptLst>
  <dgm:cxnLst>
    <dgm:cxn modelId="{D3D14A33-C280-48F5-839C-14DA7D241567}" type="presOf" srcId="{54FDA4B9-EBE4-4C58-A8B3-36C276DB79A0}" destId="{13DC3033-D03E-4B66-BAC7-49B601D1D15C}" srcOrd="0" destOrd="0" presId="urn:microsoft.com/office/officeart/2005/8/layout/process2"/>
    <dgm:cxn modelId="{09152C40-5CC9-42B4-B486-E8339171E0A8}" type="presOf" srcId="{C2A5CDB7-68B3-4D16-AEBD-B3D9EA183121}" destId="{728F3B20-2CEC-4AFE-8F68-FAB2DD882B81}" srcOrd="0" destOrd="0" presId="urn:microsoft.com/office/officeart/2005/8/layout/process2"/>
    <dgm:cxn modelId="{4C8C9B65-7649-48FE-89A7-52B6B9A37A61}" type="presOf" srcId="{79D07853-EE24-42C7-BA6E-6EA32CB759BC}" destId="{86F44951-697F-4B4C-9B44-62307895CC49}" srcOrd="0" destOrd="0" presId="urn:microsoft.com/office/officeart/2005/8/layout/process2"/>
    <dgm:cxn modelId="{AD870366-0D99-4187-93F0-FAD24D4CD8CD}" type="presOf" srcId="{9537C742-9A3B-46B7-8E78-762A340E3207}" destId="{BC97E962-0D39-46A6-BC91-2DAA4A426038}" srcOrd="1" destOrd="0" presId="urn:microsoft.com/office/officeart/2005/8/layout/process2"/>
    <dgm:cxn modelId="{35C85B7C-1F9D-418B-A858-215170D4D35F}" srcId="{79D07853-EE24-42C7-BA6E-6EA32CB759BC}" destId="{3634D9BF-0783-42D5-B338-EFF93674B97B}" srcOrd="2" destOrd="0" parTransId="{21C3F30C-2203-4D9A-946C-70DC0D2C684E}" sibTransId="{99063CB1-CB4A-4A70-92C7-17A84C4E37F8}"/>
    <dgm:cxn modelId="{76F33D90-F94F-435C-9232-A3B5ECE44A0C}" type="presOf" srcId="{99063CB1-CB4A-4A70-92C7-17A84C4E37F8}" destId="{3BAC0934-7CC4-4884-A529-4F3D006F7E3F}" srcOrd="0" destOrd="0" presId="urn:microsoft.com/office/officeart/2005/8/layout/process2"/>
    <dgm:cxn modelId="{0237A793-336E-43FB-B87F-FB4948B3BE46}" type="presOf" srcId="{4C7CC6A9-DD62-48DF-8C18-ED994CD2C758}" destId="{97347656-1E55-461F-964E-5895C2BF8746}" srcOrd="0" destOrd="0" presId="urn:microsoft.com/office/officeart/2005/8/layout/process2"/>
    <dgm:cxn modelId="{B38FE79F-936D-47E1-B915-7C8734AF7796}" type="presOf" srcId="{9537C742-9A3B-46B7-8E78-762A340E3207}" destId="{DCCF6E2D-8275-47B9-AFEF-6E77D1BE3957}" srcOrd="0" destOrd="0" presId="urn:microsoft.com/office/officeart/2005/8/layout/process2"/>
    <dgm:cxn modelId="{79220AA1-39B2-4AFD-BF51-926EBB6D7569}" type="presOf" srcId="{3634D9BF-0783-42D5-B338-EFF93674B97B}" destId="{D316C892-EA44-405E-8E9B-45B807E4DE36}" srcOrd="0" destOrd="0" presId="urn:microsoft.com/office/officeart/2005/8/layout/process2"/>
    <dgm:cxn modelId="{18A426AD-5A9D-4266-BAFE-AAD60A900895}" type="presOf" srcId="{4C7CC6A9-DD62-48DF-8C18-ED994CD2C758}" destId="{03B20916-C25E-4630-BAB6-49F903AA5654}" srcOrd="1" destOrd="0" presId="urn:microsoft.com/office/officeart/2005/8/layout/process2"/>
    <dgm:cxn modelId="{753C2AB5-9140-4286-BC6E-A4C88D558BD8}" srcId="{79D07853-EE24-42C7-BA6E-6EA32CB759BC}" destId="{54FDA4B9-EBE4-4C58-A8B3-36C276DB79A0}" srcOrd="0" destOrd="0" parTransId="{C98C70E4-9684-4DDF-92E1-ACA8FAEF0CB8}" sibTransId="{9537C742-9A3B-46B7-8E78-762A340E3207}"/>
    <dgm:cxn modelId="{1FCB6CCF-E7F4-4888-BBC0-7E85F1E35E02}" type="presOf" srcId="{99063CB1-CB4A-4A70-92C7-17A84C4E37F8}" destId="{83D54FA9-832A-4D3B-8745-3174460457A9}" srcOrd="1" destOrd="0" presId="urn:microsoft.com/office/officeart/2005/8/layout/process2"/>
    <dgm:cxn modelId="{35D201D8-0D54-45E6-BF23-BC7CB39FF895}" type="presOf" srcId="{2557F338-7047-4F95-9228-9C538BA5344C}" destId="{D7009C20-514D-4AA2-84F3-42F01AA6719F}" srcOrd="0" destOrd="0" presId="urn:microsoft.com/office/officeart/2005/8/layout/process2"/>
    <dgm:cxn modelId="{20CFFBEE-6420-4822-AFA2-A4B117DCB19C}" srcId="{79D07853-EE24-42C7-BA6E-6EA32CB759BC}" destId="{2557F338-7047-4F95-9228-9C538BA5344C}" srcOrd="1" destOrd="0" parTransId="{197ED21B-BF6E-4EDE-9A9D-88A878440A0C}" sibTransId="{4C7CC6A9-DD62-48DF-8C18-ED994CD2C758}"/>
    <dgm:cxn modelId="{233CD2F4-BB5D-4B94-A209-5268EC656A64}" srcId="{79D07853-EE24-42C7-BA6E-6EA32CB759BC}" destId="{C2A5CDB7-68B3-4D16-AEBD-B3D9EA183121}" srcOrd="3" destOrd="0" parTransId="{E0F5109C-521D-4FA4-BA1C-3726CACF820A}" sibTransId="{3AA10368-5A4D-4133-9EAA-58453320A32D}"/>
    <dgm:cxn modelId="{154F705F-11BC-4761-8C4C-140BEE471850}" type="presParOf" srcId="{86F44951-697F-4B4C-9B44-62307895CC49}" destId="{13DC3033-D03E-4B66-BAC7-49B601D1D15C}" srcOrd="0" destOrd="0" presId="urn:microsoft.com/office/officeart/2005/8/layout/process2"/>
    <dgm:cxn modelId="{17AE3AF6-B1CF-4122-AA32-B8937554C6B3}" type="presParOf" srcId="{86F44951-697F-4B4C-9B44-62307895CC49}" destId="{DCCF6E2D-8275-47B9-AFEF-6E77D1BE3957}" srcOrd="1" destOrd="0" presId="urn:microsoft.com/office/officeart/2005/8/layout/process2"/>
    <dgm:cxn modelId="{E6042D02-0E36-42F1-B35C-E83CBA3118E0}" type="presParOf" srcId="{DCCF6E2D-8275-47B9-AFEF-6E77D1BE3957}" destId="{BC97E962-0D39-46A6-BC91-2DAA4A426038}" srcOrd="0" destOrd="0" presId="urn:microsoft.com/office/officeart/2005/8/layout/process2"/>
    <dgm:cxn modelId="{EF0DC229-9E38-4A94-8A79-81D5185FC178}" type="presParOf" srcId="{86F44951-697F-4B4C-9B44-62307895CC49}" destId="{D7009C20-514D-4AA2-84F3-42F01AA6719F}" srcOrd="2" destOrd="0" presId="urn:microsoft.com/office/officeart/2005/8/layout/process2"/>
    <dgm:cxn modelId="{49FBF826-1A80-4D1C-BD78-BBEE9A565EEC}" type="presParOf" srcId="{86F44951-697F-4B4C-9B44-62307895CC49}" destId="{97347656-1E55-461F-964E-5895C2BF8746}" srcOrd="3" destOrd="0" presId="urn:microsoft.com/office/officeart/2005/8/layout/process2"/>
    <dgm:cxn modelId="{2334CD1C-A290-46D9-9A95-A34BB1944D0A}" type="presParOf" srcId="{97347656-1E55-461F-964E-5895C2BF8746}" destId="{03B20916-C25E-4630-BAB6-49F903AA5654}" srcOrd="0" destOrd="0" presId="urn:microsoft.com/office/officeart/2005/8/layout/process2"/>
    <dgm:cxn modelId="{C5CB553F-51EB-4563-9470-C4E789EE9CDD}" type="presParOf" srcId="{86F44951-697F-4B4C-9B44-62307895CC49}" destId="{D316C892-EA44-405E-8E9B-45B807E4DE36}" srcOrd="4" destOrd="0" presId="urn:microsoft.com/office/officeart/2005/8/layout/process2"/>
    <dgm:cxn modelId="{55D79B3E-3614-4341-9BB3-A9BE3737E69A}" type="presParOf" srcId="{86F44951-697F-4B4C-9B44-62307895CC49}" destId="{3BAC0934-7CC4-4884-A529-4F3D006F7E3F}" srcOrd="5" destOrd="0" presId="urn:microsoft.com/office/officeart/2005/8/layout/process2"/>
    <dgm:cxn modelId="{EC085471-6A5B-42D9-86F6-B3EF151424DC}" type="presParOf" srcId="{3BAC0934-7CC4-4884-A529-4F3D006F7E3F}" destId="{83D54FA9-832A-4D3B-8745-3174460457A9}" srcOrd="0" destOrd="0" presId="urn:microsoft.com/office/officeart/2005/8/layout/process2"/>
    <dgm:cxn modelId="{C6A22D22-9968-45E0-8B79-F02C9DD420CB}" type="presParOf" srcId="{86F44951-697F-4B4C-9B44-62307895CC49}" destId="{728F3B20-2CEC-4AFE-8F68-FAB2DD882B81}" srcOrd="6" destOrd="0" presId="urn:microsoft.com/office/officeart/2005/8/layout/process2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6671C6-B843-483E-BA40-F0FF57346CF8}">
      <dsp:nvSpPr>
        <dsp:cNvPr id="0" name=""/>
        <dsp:cNvSpPr/>
      </dsp:nvSpPr>
      <dsp:spPr>
        <a:xfrm>
          <a:off x="5300" y="1488876"/>
          <a:ext cx="1643252" cy="1996936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noProof="0" dirty="0"/>
            <a:t>Mire périodique encodée acquise</a:t>
          </a:r>
        </a:p>
      </dsp:txBody>
      <dsp:txXfrm>
        <a:off x="53429" y="1537005"/>
        <a:ext cx="1546994" cy="1900678"/>
      </dsp:txXfrm>
    </dsp:sp>
    <dsp:sp modelId="{0E21818D-0D91-4690-B39D-C43DA1AF364C}">
      <dsp:nvSpPr>
        <dsp:cNvPr id="0" name=""/>
        <dsp:cNvSpPr/>
      </dsp:nvSpPr>
      <dsp:spPr>
        <a:xfrm>
          <a:off x="1812878" y="2283581"/>
          <a:ext cx="348369" cy="4075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400" kern="1200" noProof="0" dirty="0"/>
        </a:p>
      </dsp:txBody>
      <dsp:txXfrm>
        <a:off x="1812878" y="2365086"/>
        <a:ext cx="243858" cy="244516"/>
      </dsp:txXfrm>
    </dsp:sp>
    <dsp:sp modelId="{C0F72565-CF37-4D83-B615-F125FB1E7367}">
      <dsp:nvSpPr>
        <dsp:cNvPr id="0" name=""/>
        <dsp:cNvSpPr/>
      </dsp:nvSpPr>
      <dsp:spPr>
        <a:xfrm>
          <a:off x="2305854" y="1488876"/>
          <a:ext cx="1643252" cy="1996936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noProof="0" dirty="0"/>
            <a:t>Sélection des pixels dont la </a:t>
          </a:r>
          <a:r>
            <a:rPr lang="fr-FR" sz="1800" b="1" kern="1200" noProof="0" dirty="0"/>
            <a:t>phase est proche de 0</a:t>
          </a:r>
        </a:p>
      </dsp:txBody>
      <dsp:txXfrm>
        <a:off x="2353983" y="1537005"/>
        <a:ext cx="1546994" cy="1900678"/>
      </dsp:txXfrm>
    </dsp:sp>
    <dsp:sp modelId="{1BA80DAA-8542-4295-975F-8E5E90F70324}">
      <dsp:nvSpPr>
        <dsp:cNvPr id="0" name=""/>
        <dsp:cNvSpPr/>
      </dsp:nvSpPr>
      <dsp:spPr>
        <a:xfrm>
          <a:off x="4113432" y="2283581"/>
          <a:ext cx="348369" cy="4075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400" kern="1200" noProof="0" dirty="0"/>
        </a:p>
      </dsp:txBody>
      <dsp:txXfrm>
        <a:off x="4113432" y="2365086"/>
        <a:ext cx="243858" cy="244516"/>
      </dsp:txXfrm>
    </dsp:sp>
    <dsp:sp modelId="{AE900929-4A8C-46D5-A95A-024DEB86EC89}">
      <dsp:nvSpPr>
        <dsp:cNvPr id="0" name=""/>
        <dsp:cNvSpPr/>
      </dsp:nvSpPr>
      <dsp:spPr>
        <a:xfrm>
          <a:off x="4606407" y="1488876"/>
          <a:ext cx="1643252" cy="1996936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noProof="0" dirty="0"/>
            <a:t>Sélection des pixels dont la </a:t>
          </a:r>
          <a:r>
            <a:rPr lang="fr-FR" sz="1800" b="1" kern="1200" noProof="0" dirty="0"/>
            <a:t>phase est proche de </a:t>
          </a:r>
          <a14:m xmlns:a14="http://schemas.microsoft.com/office/drawing/2010/main">
            <m:oMath xmlns:m="http://schemas.openxmlformats.org/officeDocument/2006/math">
              <m:r>
                <a:rPr lang="fr-FR" sz="1800" b="1" i="1" kern="1200" noProof="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±</m:t>
              </m:r>
              <m:r>
                <a:rPr lang="fr-FR" sz="1800" b="1" i="1" kern="1200" noProof="0" smtClean="0">
                  <a:latin typeface="Cambria Math" panose="02040503050406030204" pitchFamily="18" charset="0"/>
                </a:rPr>
                <m:t>𝝅</m:t>
              </m:r>
            </m:oMath>
          </a14:m>
          <a:endParaRPr lang="fr-FR" sz="1800" b="1" kern="1200" noProof="0" dirty="0"/>
        </a:p>
      </dsp:txBody>
      <dsp:txXfrm>
        <a:off x="4654536" y="1537005"/>
        <a:ext cx="1546994" cy="1900678"/>
      </dsp:txXfrm>
    </dsp:sp>
    <dsp:sp modelId="{08AE1717-542C-4A25-B6CE-77E8EB8D8E93}">
      <dsp:nvSpPr>
        <dsp:cNvPr id="0" name=""/>
        <dsp:cNvSpPr/>
      </dsp:nvSpPr>
      <dsp:spPr>
        <a:xfrm>
          <a:off x="6413985" y="2283581"/>
          <a:ext cx="348369" cy="4075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400" kern="1200" noProof="0" dirty="0"/>
        </a:p>
      </dsp:txBody>
      <dsp:txXfrm>
        <a:off x="6413985" y="2365086"/>
        <a:ext cx="243858" cy="244516"/>
      </dsp:txXfrm>
    </dsp:sp>
    <dsp:sp modelId="{87F1D590-3EB7-4F9E-B84B-E320F89FBC2B}">
      <dsp:nvSpPr>
        <dsp:cNvPr id="0" name=""/>
        <dsp:cNvSpPr/>
      </dsp:nvSpPr>
      <dsp:spPr>
        <a:xfrm>
          <a:off x="6906961" y="1488876"/>
          <a:ext cx="1643252" cy="1996936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noProof="0" dirty="0"/>
            <a:t>Vue RGB des trois sous figures précédentes</a:t>
          </a:r>
        </a:p>
      </dsp:txBody>
      <dsp:txXfrm>
        <a:off x="6955090" y="1537005"/>
        <a:ext cx="1546994" cy="1900678"/>
      </dsp:txXfrm>
    </dsp:sp>
    <dsp:sp modelId="{6A281D32-53FB-4EDF-BD57-EB9F2F5B1B54}">
      <dsp:nvSpPr>
        <dsp:cNvPr id="0" name=""/>
        <dsp:cNvSpPr/>
      </dsp:nvSpPr>
      <dsp:spPr>
        <a:xfrm>
          <a:off x="8714538" y="2283581"/>
          <a:ext cx="348369" cy="4075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400" kern="1200" noProof="0" dirty="0"/>
        </a:p>
      </dsp:txBody>
      <dsp:txXfrm>
        <a:off x="8714538" y="2365086"/>
        <a:ext cx="243858" cy="244516"/>
      </dsp:txXfrm>
    </dsp:sp>
    <dsp:sp modelId="{554C6918-C026-4E00-A308-BF3C09534B2F}">
      <dsp:nvSpPr>
        <dsp:cNvPr id="0" name=""/>
        <dsp:cNvSpPr/>
      </dsp:nvSpPr>
      <dsp:spPr>
        <a:xfrm>
          <a:off x="9207514" y="1488876"/>
          <a:ext cx="1643252" cy="1996936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b="1" kern="1200" noProof="0" dirty="0"/>
            <a:t>Seuillage adaptatif </a:t>
          </a:r>
          <a:r>
            <a:rPr lang="fr-FR" sz="1800" b="0" kern="1200" noProof="0" dirty="0"/>
            <a:t>pour la détection robuste de la présence – absence des points</a:t>
          </a:r>
        </a:p>
      </dsp:txBody>
      <dsp:txXfrm>
        <a:off x="9255643" y="1537005"/>
        <a:ext cx="1546994" cy="190067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DC3033-D03E-4B66-BAC7-49B601D1D15C}">
      <dsp:nvSpPr>
        <dsp:cNvPr id="0" name=""/>
        <dsp:cNvSpPr/>
      </dsp:nvSpPr>
      <dsp:spPr>
        <a:xfrm>
          <a:off x="907711" y="1590"/>
          <a:ext cx="2339143" cy="591778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noProof="0" dirty="0"/>
            <a:t>Mesurer la justesse d’un robot à articulations souples</a:t>
          </a:r>
        </a:p>
      </dsp:txBody>
      <dsp:txXfrm>
        <a:off x="925044" y="18923"/>
        <a:ext cx="2304477" cy="557112"/>
      </dsp:txXfrm>
    </dsp:sp>
    <dsp:sp modelId="{DCCF6E2D-8275-47B9-AFEF-6E77D1BE3957}">
      <dsp:nvSpPr>
        <dsp:cNvPr id="0" name=""/>
        <dsp:cNvSpPr/>
      </dsp:nvSpPr>
      <dsp:spPr>
        <a:xfrm rot="5400000">
          <a:off x="1966325" y="608163"/>
          <a:ext cx="221916" cy="26630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000" kern="1200" noProof="0" dirty="0"/>
        </a:p>
      </dsp:txBody>
      <dsp:txXfrm rot="-5400000">
        <a:off x="1997394" y="630355"/>
        <a:ext cx="159780" cy="155341"/>
      </dsp:txXfrm>
    </dsp:sp>
    <dsp:sp modelId="{D7009C20-514D-4AA2-84F3-42F01AA6719F}">
      <dsp:nvSpPr>
        <dsp:cNvPr id="0" name=""/>
        <dsp:cNvSpPr/>
      </dsp:nvSpPr>
      <dsp:spPr>
        <a:xfrm>
          <a:off x="907711" y="889258"/>
          <a:ext cx="2339143" cy="591778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noProof="0" dirty="0"/>
            <a:t>7 lieux de mesure, plusieurs échelles</a:t>
          </a:r>
        </a:p>
      </dsp:txBody>
      <dsp:txXfrm>
        <a:off x="925044" y="906591"/>
        <a:ext cx="2304477" cy="557112"/>
      </dsp:txXfrm>
    </dsp:sp>
    <dsp:sp modelId="{97347656-1E55-461F-964E-5895C2BF8746}">
      <dsp:nvSpPr>
        <dsp:cNvPr id="0" name=""/>
        <dsp:cNvSpPr/>
      </dsp:nvSpPr>
      <dsp:spPr>
        <a:xfrm rot="5400000">
          <a:off x="1966325" y="1495831"/>
          <a:ext cx="221916" cy="26630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000" kern="1200" noProof="0" dirty="0"/>
        </a:p>
      </dsp:txBody>
      <dsp:txXfrm rot="-5400000">
        <a:off x="1997394" y="1518023"/>
        <a:ext cx="159780" cy="155341"/>
      </dsp:txXfrm>
    </dsp:sp>
    <dsp:sp modelId="{D316C892-EA44-405E-8E9B-45B807E4DE36}">
      <dsp:nvSpPr>
        <dsp:cNvPr id="0" name=""/>
        <dsp:cNvSpPr/>
      </dsp:nvSpPr>
      <dsp:spPr>
        <a:xfrm>
          <a:off x="907711" y="1776926"/>
          <a:ext cx="2339143" cy="591778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noProof="0" dirty="0"/>
            <a:t>Mesure de pose multi-DDL de la plateforme centrale</a:t>
          </a:r>
        </a:p>
      </dsp:txBody>
      <dsp:txXfrm>
        <a:off x="925044" y="1794259"/>
        <a:ext cx="2304477" cy="557112"/>
      </dsp:txXfrm>
    </dsp:sp>
    <dsp:sp modelId="{3BAC0934-7CC4-4884-A529-4F3D006F7E3F}">
      <dsp:nvSpPr>
        <dsp:cNvPr id="0" name=""/>
        <dsp:cNvSpPr/>
      </dsp:nvSpPr>
      <dsp:spPr>
        <a:xfrm rot="5400000">
          <a:off x="1966325" y="2383499"/>
          <a:ext cx="221916" cy="26630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000" kern="1200" noProof="0" dirty="0"/>
        </a:p>
      </dsp:txBody>
      <dsp:txXfrm rot="-5400000">
        <a:off x="1997394" y="2405691"/>
        <a:ext cx="159780" cy="155341"/>
      </dsp:txXfrm>
    </dsp:sp>
    <dsp:sp modelId="{728F3B20-2CEC-4AFE-8F68-FAB2DD882B81}">
      <dsp:nvSpPr>
        <dsp:cNvPr id="0" name=""/>
        <dsp:cNvSpPr/>
      </dsp:nvSpPr>
      <dsp:spPr>
        <a:xfrm>
          <a:off x="907711" y="2664594"/>
          <a:ext cx="2339143" cy="591778"/>
        </a:xfrm>
        <a:prstGeom prst="roundRect">
          <a:avLst>
            <a:gd name="adj" fmla="val 10000"/>
          </a:avLst>
        </a:prstGeom>
        <a:solidFill>
          <a:srgbClr val="005393"/>
        </a:solidFill>
        <a:ln w="28575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noProof="0" dirty="0"/>
            <a:t>Résolution en translation de 8.2 nm</a:t>
          </a:r>
          <a:br>
            <a:rPr lang="fr-FR" sz="1200" kern="1200" noProof="0" dirty="0"/>
          </a:br>
          <a:r>
            <a:rPr lang="fr-FR" sz="1200" kern="1200" noProof="0" dirty="0"/>
            <a:t>en rotation de 2.6 </a:t>
          </a:r>
          <a:r>
            <a:rPr lang="fr-FR" sz="1200" kern="1200" noProof="0" dirty="0" err="1"/>
            <a:t>μrad</a:t>
          </a:r>
          <a:r>
            <a:rPr lang="fr-FR" sz="1200" kern="1200" noProof="0" dirty="0"/>
            <a:t>.</a:t>
          </a:r>
        </a:p>
      </dsp:txBody>
      <dsp:txXfrm>
        <a:off x="925044" y="2681927"/>
        <a:ext cx="2304477" cy="55711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DC3033-D03E-4B66-BAC7-49B601D1D15C}">
      <dsp:nvSpPr>
        <dsp:cNvPr id="0" name=""/>
        <dsp:cNvSpPr/>
      </dsp:nvSpPr>
      <dsp:spPr>
        <a:xfrm>
          <a:off x="902308" y="1590"/>
          <a:ext cx="2349950" cy="591778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kern="1200" noProof="0" dirty="0"/>
            <a:t>Mesurer la justesse d’un robot à articulations souples</a:t>
          </a:r>
        </a:p>
      </dsp:txBody>
      <dsp:txXfrm>
        <a:off x="919641" y="18923"/>
        <a:ext cx="2315284" cy="557112"/>
      </dsp:txXfrm>
    </dsp:sp>
    <dsp:sp modelId="{DCCF6E2D-8275-47B9-AFEF-6E77D1BE3957}">
      <dsp:nvSpPr>
        <dsp:cNvPr id="0" name=""/>
        <dsp:cNvSpPr/>
      </dsp:nvSpPr>
      <dsp:spPr>
        <a:xfrm rot="5400000">
          <a:off x="1966325" y="608163"/>
          <a:ext cx="221916" cy="26630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000" kern="1200" noProof="0" dirty="0"/>
        </a:p>
      </dsp:txBody>
      <dsp:txXfrm rot="-5400000">
        <a:off x="1997394" y="630355"/>
        <a:ext cx="159780" cy="155341"/>
      </dsp:txXfrm>
    </dsp:sp>
    <dsp:sp modelId="{D316C892-EA44-405E-8E9B-45B807E4DE36}">
      <dsp:nvSpPr>
        <dsp:cNvPr id="0" name=""/>
        <dsp:cNvSpPr/>
      </dsp:nvSpPr>
      <dsp:spPr>
        <a:xfrm>
          <a:off x="902308" y="889258"/>
          <a:ext cx="2349950" cy="591778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kern="1200" noProof="0" dirty="0"/>
            <a:t>Mesurer la position directement sur la plateforme centrale</a:t>
          </a:r>
        </a:p>
      </dsp:txBody>
      <dsp:txXfrm>
        <a:off x="919641" y="906591"/>
        <a:ext cx="2315284" cy="557112"/>
      </dsp:txXfrm>
    </dsp:sp>
    <dsp:sp modelId="{3BAC0934-7CC4-4884-A529-4F3D006F7E3F}">
      <dsp:nvSpPr>
        <dsp:cNvPr id="0" name=""/>
        <dsp:cNvSpPr/>
      </dsp:nvSpPr>
      <dsp:spPr>
        <a:xfrm rot="5400000">
          <a:off x="1966325" y="1495831"/>
          <a:ext cx="221916" cy="26630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000" kern="1200" noProof="0" dirty="0"/>
        </a:p>
      </dsp:txBody>
      <dsp:txXfrm rot="-5400000">
        <a:off x="1997394" y="1518023"/>
        <a:ext cx="159780" cy="155341"/>
      </dsp:txXfrm>
    </dsp:sp>
    <dsp:sp modelId="{CF73BB5E-78AE-4573-B7E4-11199CC06C3E}">
      <dsp:nvSpPr>
        <dsp:cNvPr id="0" name=""/>
        <dsp:cNvSpPr/>
      </dsp:nvSpPr>
      <dsp:spPr>
        <a:xfrm>
          <a:off x="902308" y="1776926"/>
          <a:ext cx="2349950" cy="591778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noProof="0" dirty="0"/>
            <a:t>Mire declinable à </a:t>
          </a:r>
          <a:r>
            <a:rPr lang="en-US" sz="1300" kern="1200" noProof="0" dirty="0" err="1"/>
            <a:t>plusieurs</a:t>
          </a:r>
          <a:r>
            <a:rPr lang="en-US" sz="1300" kern="1200" noProof="0" dirty="0"/>
            <a:t> </a:t>
          </a:r>
          <a:r>
            <a:rPr lang="en-US" sz="1300" kern="1200" noProof="0" dirty="0" err="1"/>
            <a:t>échelles</a:t>
          </a:r>
          <a:endParaRPr lang="fr-FR" sz="1300" kern="1200" noProof="0" dirty="0"/>
        </a:p>
      </dsp:txBody>
      <dsp:txXfrm>
        <a:off x="919641" y="1794259"/>
        <a:ext cx="2315284" cy="557112"/>
      </dsp:txXfrm>
    </dsp:sp>
    <dsp:sp modelId="{9528AB06-6577-474C-AF5B-C9F1F676A943}">
      <dsp:nvSpPr>
        <dsp:cNvPr id="0" name=""/>
        <dsp:cNvSpPr/>
      </dsp:nvSpPr>
      <dsp:spPr>
        <a:xfrm rot="5400000">
          <a:off x="1966325" y="2383499"/>
          <a:ext cx="221916" cy="26630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000" kern="1200"/>
        </a:p>
      </dsp:txBody>
      <dsp:txXfrm rot="-5400000">
        <a:off x="1997394" y="2405691"/>
        <a:ext cx="159780" cy="155341"/>
      </dsp:txXfrm>
    </dsp:sp>
    <dsp:sp modelId="{728F3B20-2CEC-4AFE-8F68-FAB2DD882B81}">
      <dsp:nvSpPr>
        <dsp:cNvPr id="0" name=""/>
        <dsp:cNvSpPr/>
      </dsp:nvSpPr>
      <dsp:spPr>
        <a:xfrm>
          <a:off x="902308" y="2664594"/>
          <a:ext cx="2349950" cy="591778"/>
        </a:xfrm>
        <a:prstGeom prst="roundRect">
          <a:avLst>
            <a:gd name="adj" fmla="val 10000"/>
          </a:avLst>
        </a:prstGeom>
        <a:solidFill>
          <a:srgbClr val="005393"/>
        </a:solidFill>
        <a:ln w="28575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kern="1200" noProof="0" dirty="0"/>
            <a:t>Résolution en translation de 3.41 </a:t>
          </a:r>
          <a:r>
            <a:rPr lang="el-GR" sz="1300" kern="1200" noProof="0" dirty="0"/>
            <a:t>μ</a:t>
          </a:r>
          <a:r>
            <a:rPr lang="en-US" sz="1300" kern="1200" noProof="0" dirty="0"/>
            <a:t>m et </a:t>
          </a:r>
          <a:r>
            <a:rPr lang="fr-FR" sz="1300" kern="1200" noProof="0" dirty="0"/>
            <a:t>en rotation de 14.3 </a:t>
          </a:r>
          <a:r>
            <a:rPr lang="fr-FR" sz="1300" kern="1200" noProof="0" dirty="0" err="1"/>
            <a:t>μrad</a:t>
          </a:r>
          <a:r>
            <a:rPr lang="fr-FR" sz="1300" kern="1200" noProof="0" dirty="0"/>
            <a:t>.</a:t>
          </a:r>
        </a:p>
      </dsp:txBody>
      <dsp:txXfrm>
        <a:off x="919641" y="2681927"/>
        <a:ext cx="2315284" cy="55711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DC3033-D03E-4B66-BAC7-49B601D1D15C}">
      <dsp:nvSpPr>
        <dsp:cNvPr id="0" name=""/>
        <dsp:cNvSpPr/>
      </dsp:nvSpPr>
      <dsp:spPr>
        <a:xfrm>
          <a:off x="650412" y="0"/>
          <a:ext cx="2853741" cy="814490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noProof="0" dirty="0"/>
            <a:t>Caractériser des fibres naturelles en compression</a:t>
          </a:r>
        </a:p>
      </dsp:txBody>
      <dsp:txXfrm>
        <a:off x="674268" y="23856"/>
        <a:ext cx="2806029" cy="766778"/>
      </dsp:txXfrm>
    </dsp:sp>
    <dsp:sp modelId="{DCCF6E2D-8275-47B9-AFEF-6E77D1BE3957}">
      <dsp:nvSpPr>
        <dsp:cNvPr id="0" name=""/>
        <dsp:cNvSpPr/>
      </dsp:nvSpPr>
      <dsp:spPr>
        <a:xfrm rot="5400000">
          <a:off x="1924566" y="834853"/>
          <a:ext cx="305434" cy="36652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400" kern="1200" noProof="0" dirty="0"/>
        </a:p>
      </dsp:txBody>
      <dsp:txXfrm rot="-5400000">
        <a:off x="1967327" y="865396"/>
        <a:ext cx="219912" cy="213804"/>
      </dsp:txXfrm>
    </dsp:sp>
    <dsp:sp modelId="{D7009C20-514D-4AA2-84F3-42F01AA6719F}">
      <dsp:nvSpPr>
        <dsp:cNvPr id="0" name=""/>
        <dsp:cNvSpPr/>
      </dsp:nvSpPr>
      <dsp:spPr>
        <a:xfrm>
          <a:off x="650412" y="1221736"/>
          <a:ext cx="2853741" cy="814490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noProof="0" dirty="0"/>
            <a:t>Pas de capteur assez précis existants</a:t>
          </a:r>
        </a:p>
      </dsp:txBody>
      <dsp:txXfrm>
        <a:off x="674268" y="1245592"/>
        <a:ext cx="2806029" cy="766778"/>
      </dsp:txXfrm>
    </dsp:sp>
    <dsp:sp modelId="{97347656-1E55-461F-964E-5895C2BF8746}">
      <dsp:nvSpPr>
        <dsp:cNvPr id="0" name=""/>
        <dsp:cNvSpPr/>
      </dsp:nvSpPr>
      <dsp:spPr>
        <a:xfrm rot="5400000">
          <a:off x="1924566" y="2056589"/>
          <a:ext cx="305434" cy="36652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400" kern="1200" noProof="0" dirty="0"/>
        </a:p>
      </dsp:txBody>
      <dsp:txXfrm rot="-5400000">
        <a:off x="1967327" y="2087132"/>
        <a:ext cx="219912" cy="213804"/>
      </dsp:txXfrm>
    </dsp:sp>
    <dsp:sp modelId="{D316C892-EA44-405E-8E9B-45B807E4DE36}">
      <dsp:nvSpPr>
        <dsp:cNvPr id="0" name=""/>
        <dsp:cNvSpPr/>
      </dsp:nvSpPr>
      <dsp:spPr>
        <a:xfrm>
          <a:off x="650412" y="2443472"/>
          <a:ext cx="2853741" cy="814490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noProof="0" dirty="0"/>
            <a:t>Mesure force – déplacement à l’aide de mires QR Codes</a:t>
          </a:r>
        </a:p>
      </dsp:txBody>
      <dsp:txXfrm>
        <a:off x="674268" y="2467328"/>
        <a:ext cx="2806029" cy="76677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DC3033-D03E-4B66-BAC7-49B601D1D15C}">
      <dsp:nvSpPr>
        <dsp:cNvPr id="0" name=""/>
        <dsp:cNvSpPr/>
      </dsp:nvSpPr>
      <dsp:spPr>
        <a:xfrm>
          <a:off x="905804" y="1590"/>
          <a:ext cx="2342957" cy="591778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kern="1200" noProof="0" dirty="0"/>
            <a:t>Assemblage de micro puces fluidiques</a:t>
          </a:r>
        </a:p>
      </dsp:txBody>
      <dsp:txXfrm>
        <a:off x="923137" y="18923"/>
        <a:ext cx="2308291" cy="557112"/>
      </dsp:txXfrm>
    </dsp:sp>
    <dsp:sp modelId="{DCCF6E2D-8275-47B9-AFEF-6E77D1BE3957}">
      <dsp:nvSpPr>
        <dsp:cNvPr id="0" name=""/>
        <dsp:cNvSpPr/>
      </dsp:nvSpPr>
      <dsp:spPr>
        <a:xfrm rot="5400000">
          <a:off x="1966325" y="608163"/>
          <a:ext cx="221916" cy="26630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000" kern="1200" noProof="0" dirty="0"/>
        </a:p>
      </dsp:txBody>
      <dsp:txXfrm rot="-5400000">
        <a:off x="1997394" y="630355"/>
        <a:ext cx="159780" cy="155341"/>
      </dsp:txXfrm>
    </dsp:sp>
    <dsp:sp modelId="{D7009C20-514D-4AA2-84F3-42F01AA6719F}">
      <dsp:nvSpPr>
        <dsp:cNvPr id="0" name=""/>
        <dsp:cNvSpPr/>
      </dsp:nvSpPr>
      <dsp:spPr>
        <a:xfrm>
          <a:off x="905804" y="889258"/>
          <a:ext cx="2342957" cy="591778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kern="1200" noProof="0" dirty="0"/>
            <a:t>Impossibilité de mettre des capteurs sur les plaques en verre</a:t>
          </a:r>
        </a:p>
      </dsp:txBody>
      <dsp:txXfrm>
        <a:off x="923137" y="906591"/>
        <a:ext cx="2308291" cy="557112"/>
      </dsp:txXfrm>
    </dsp:sp>
    <dsp:sp modelId="{97347656-1E55-461F-964E-5895C2BF8746}">
      <dsp:nvSpPr>
        <dsp:cNvPr id="0" name=""/>
        <dsp:cNvSpPr/>
      </dsp:nvSpPr>
      <dsp:spPr>
        <a:xfrm rot="5400000">
          <a:off x="1966325" y="1495831"/>
          <a:ext cx="221916" cy="26630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000" kern="1200" noProof="0" dirty="0"/>
        </a:p>
      </dsp:txBody>
      <dsp:txXfrm rot="-5400000">
        <a:off x="1997394" y="1518023"/>
        <a:ext cx="159780" cy="155341"/>
      </dsp:txXfrm>
    </dsp:sp>
    <dsp:sp modelId="{D316C892-EA44-405E-8E9B-45B807E4DE36}">
      <dsp:nvSpPr>
        <dsp:cNvPr id="0" name=""/>
        <dsp:cNvSpPr/>
      </dsp:nvSpPr>
      <dsp:spPr>
        <a:xfrm>
          <a:off x="905804" y="1776926"/>
          <a:ext cx="2342957" cy="591778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kern="1200" noProof="0" dirty="0"/>
            <a:t>Asservissement visuel à grande résolution</a:t>
          </a:r>
        </a:p>
      </dsp:txBody>
      <dsp:txXfrm>
        <a:off x="923137" y="1794259"/>
        <a:ext cx="2308291" cy="557112"/>
      </dsp:txXfrm>
    </dsp:sp>
    <dsp:sp modelId="{3BAC0934-7CC4-4884-A529-4F3D006F7E3F}">
      <dsp:nvSpPr>
        <dsp:cNvPr id="0" name=""/>
        <dsp:cNvSpPr/>
      </dsp:nvSpPr>
      <dsp:spPr>
        <a:xfrm rot="5400000">
          <a:off x="1966325" y="2383499"/>
          <a:ext cx="221916" cy="26630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000" kern="1200" noProof="0" dirty="0"/>
        </a:p>
      </dsp:txBody>
      <dsp:txXfrm rot="-5400000">
        <a:off x="1997394" y="2405691"/>
        <a:ext cx="159780" cy="155341"/>
      </dsp:txXfrm>
    </dsp:sp>
    <dsp:sp modelId="{728F3B20-2CEC-4AFE-8F68-FAB2DD882B81}">
      <dsp:nvSpPr>
        <dsp:cNvPr id="0" name=""/>
        <dsp:cNvSpPr/>
      </dsp:nvSpPr>
      <dsp:spPr>
        <a:xfrm>
          <a:off x="905804" y="2664594"/>
          <a:ext cx="2342957" cy="591778"/>
        </a:xfrm>
        <a:prstGeom prst="roundRect">
          <a:avLst>
            <a:gd name="adj" fmla="val 10000"/>
          </a:avLst>
        </a:prstGeom>
        <a:solidFill>
          <a:srgbClr val="005393"/>
        </a:solidFill>
        <a:ln w="28575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kern="1200" noProof="0" dirty="0"/>
            <a:t>Assemblage résolu à 50 nm</a:t>
          </a:r>
        </a:p>
      </dsp:txBody>
      <dsp:txXfrm>
        <a:off x="923137" y="2681927"/>
        <a:ext cx="2308291" cy="55711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10DE20-0B17-4233-B8C8-1A409B0DE3FD}" type="datetimeFigureOut">
              <a:rPr lang="fr-FR" smtClean="0"/>
              <a:t>29/09/2021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807EAD-5E68-431F-AE1F-63AEEB431B0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090839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i="1" dirty="0">
                <a:effectLst/>
              </a:rPr>
              <a:t>Avant de commencer je tiens à remercier les membres du jury pour leur présence aujourd’hui, que ce soit en présentiel ou à distance ainsi que mes directeurs de thèse pour leur accompagnement et leur soutien tout au long de ce doctorat…</a:t>
            </a:r>
          </a:p>
          <a:p>
            <a:endParaRPr lang="en-US" i="1" dirty="0">
              <a:effectLst/>
            </a:endParaRPr>
          </a:p>
          <a:p>
            <a:r>
              <a:rPr lang="en-US" i="1" dirty="0" err="1">
                <a:effectLst/>
              </a:rPr>
              <a:t>Cette</a:t>
            </a:r>
            <a:r>
              <a:rPr lang="en-US" i="1" baseline="0" dirty="0">
                <a:effectLst/>
              </a:rPr>
              <a:t> these a </a:t>
            </a:r>
            <a:r>
              <a:rPr lang="en-US" i="1" baseline="0" dirty="0" err="1">
                <a:effectLst/>
              </a:rPr>
              <a:t>été</a:t>
            </a:r>
            <a:r>
              <a:rPr lang="en-US" i="1" baseline="0" dirty="0">
                <a:effectLst/>
              </a:rPr>
              <a:t> </a:t>
            </a:r>
            <a:r>
              <a:rPr lang="en-US" i="1" baseline="0" dirty="0" err="1">
                <a:effectLst/>
              </a:rPr>
              <a:t>menée</a:t>
            </a:r>
            <a:r>
              <a:rPr lang="en-US" i="1" baseline="0" dirty="0">
                <a:effectLst/>
              </a:rPr>
              <a:t> au sein de </a:t>
            </a:r>
            <a:r>
              <a:rPr lang="en-US" i="1" baseline="0" dirty="0" err="1">
                <a:effectLst/>
              </a:rPr>
              <a:t>l’institut</a:t>
            </a:r>
            <a:r>
              <a:rPr lang="en-US" i="1" baseline="0" dirty="0">
                <a:effectLst/>
              </a:rPr>
              <a:t> FEMTO-ST et plus </a:t>
            </a:r>
            <a:r>
              <a:rPr lang="en-US" i="1" baseline="0" dirty="0" err="1">
                <a:effectLst/>
              </a:rPr>
              <a:t>particulièrement</a:t>
            </a:r>
            <a:r>
              <a:rPr lang="en-US" i="1" baseline="0" dirty="0">
                <a:effectLst/>
              </a:rPr>
              <a:t> </a:t>
            </a:r>
            <a:r>
              <a:rPr lang="en-US" i="1" baseline="0" dirty="0" err="1">
                <a:effectLst/>
              </a:rPr>
              <a:t>dans</a:t>
            </a:r>
            <a:r>
              <a:rPr lang="en-US" i="1" baseline="0" dirty="0">
                <a:effectLst/>
              </a:rPr>
              <a:t> le </a:t>
            </a:r>
            <a:r>
              <a:rPr lang="en-US" i="1" baseline="0" dirty="0" err="1">
                <a:effectLst/>
              </a:rPr>
              <a:t>laboratoire</a:t>
            </a:r>
            <a:r>
              <a:rPr lang="en-US" i="1" baseline="0" dirty="0">
                <a:effectLst/>
              </a:rPr>
              <a:t> AS2M. </a:t>
            </a:r>
            <a:r>
              <a:rPr lang="en-US" i="1" baseline="0" dirty="0" err="1">
                <a:effectLst/>
              </a:rPr>
              <a:t>Ces</a:t>
            </a:r>
            <a:r>
              <a:rPr lang="en-US" i="1" baseline="0" dirty="0">
                <a:effectLst/>
              </a:rPr>
              <a:t> </a:t>
            </a:r>
            <a:r>
              <a:rPr lang="en-US" i="1" baseline="0" dirty="0" err="1">
                <a:effectLst/>
              </a:rPr>
              <a:t>travaux</a:t>
            </a:r>
            <a:r>
              <a:rPr lang="en-US" i="1" baseline="0" dirty="0">
                <a:effectLst/>
              </a:rPr>
              <a:t> de recherché </a:t>
            </a:r>
            <a:r>
              <a:rPr lang="en-US" i="1" baseline="0" dirty="0" err="1">
                <a:effectLst/>
              </a:rPr>
              <a:t>s’inscrivent</a:t>
            </a:r>
            <a:r>
              <a:rPr lang="en-US" i="1" baseline="0" dirty="0">
                <a:effectLst/>
              </a:rPr>
              <a:t> </a:t>
            </a:r>
            <a:r>
              <a:rPr lang="en-US" i="1" baseline="0" dirty="0" err="1">
                <a:effectLst/>
              </a:rPr>
              <a:t>dans</a:t>
            </a:r>
            <a:r>
              <a:rPr lang="en-US" i="1" baseline="0" dirty="0">
                <a:effectLst/>
              </a:rPr>
              <a:t> la </a:t>
            </a:r>
            <a:r>
              <a:rPr lang="en-US" i="1" baseline="0" dirty="0" err="1">
                <a:effectLst/>
              </a:rPr>
              <a:t>thénatique</a:t>
            </a:r>
            <a:r>
              <a:rPr lang="en-US" i="1" baseline="0" dirty="0">
                <a:effectLst/>
              </a:rPr>
              <a:t> de </a:t>
            </a:r>
            <a:r>
              <a:rPr lang="en-US" i="1" baseline="0" dirty="0" err="1">
                <a:effectLst/>
              </a:rPr>
              <a:t>ce</a:t>
            </a:r>
            <a:r>
              <a:rPr lang="en-US" i="1" baseline="0" dirty="0">
                <a:effectLst/>
              </a:rPr>
              <a:t> </a:t>
            </a:r>
            <a:r>
              <a:rPr lang="en-US" i="1" baseline="0" dirty="0" err="1">
                <a:effectLst/>
              </a:rPr>
              <a:t>laboratoire</a:t>
            </a:r>
            <a:r>
              <a:rPr lang="en-US" i="1" baseline="0" dirty="0">
                <a:effectLst/>
              </a:rPr>
              <a:t>, à savoir la </a:t>
            </a:r>
            <a:r>
              <a:rPr lang="en-US" i="1" baseline="0" dirty="0" err="1">
                <a:effectLst/>
              </a:rPr>
              <a:t>mirorobotique</a:t>
            </a:r>
            <a:r>
              <a:rPr lang="en-US" i="1" baseline="0" dirty="0">
                <a:effectLst/>
              </a:rPr>
              <a:t> et son champ </a:t>
            </a:r>
            <a:r>
              <a:rPr lang="en-US" i="1" baseline="0" dirty="0" err="1">
                <a:effectLst/>
              </a:rPr>
              <a:t>applicatif</a:t>
            </a:r>
            <a:r>
              <a:rPr lang="en-US" i="1" baseline="0" dirty="0">
                <a:effectLst/>
              </a:rPr>
              <a:t> </a:t>
            </a:r>
            <a:r>
              <a:rPr lang="en-US" i="1" baseline="0" dirty="0" err="1">
                <a:effectLst/>
              </a:rPr>
              <a:t>varié</a:t>
            </a:r>
            <a:r>
              <a:rPr lang="en-US" i="1" baseline="0" dirty="0">
                <a:effectLst/>
              </a:rPr>
              <a:t>.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775470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Position</a:t>
            </a:r>
            <a:r>
              <a:rPr lang="en-US" baseline="0" dirty="0"/>
              <a:t> de la phase par rapport au pixel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748892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>
                <a:solidFill>
                  <a:srgbClr val="FF0000"/>
                </a:solidFill>
              </a:rPr>
              <a:t>Étude</a:t>
            </a:r>
            <a:r>
              <a:rPr lang="en-US" dirty="0">
                <a:solidFill>
                  <a:srgbClr val="FF0000"/>
                </a:solidFill>
              </a:rPr>
              <a:t> de </a:t>
            </a:r>
            <a:r>
              <a:rPr lang="en-US" dirty="0" err="1">
                <a:solidFill>
                  <a:srgbClr val="FF0000"/>
                </a:solidFill>
              </a:rPr>
              <a:t>signaux</a:t>
            </a:r>
            <a:r>
              <a:rPr lang="en-US" baseline="0" dirty="0">
                <a:solidFill>
                  <a:srgbClr val="FF0000"/>
                </a:solidFill>
              </a:rPr>
              <a:t> </a:t>
            </a:r>
            <a:r>
              <a:rPr lang="en-US" baseline="0" dirty="0" err="1">
                <a:solidFill>
                  <a:srgbClr val="FF0000"/>
                </a:solidFill>
              </a:rPr>
              <a:t>périodiques</a:t>
            </a:r>
            <a:r>
              <a:rPr lang="en-US" baseline="0" dirty="0">
                <a:solidFill>
                  <a:srgbClr val="FF0000"/>
                </a:solidFill>
              </a:rPr>
              <a:t> avec </a:t>
            </a:r>
            <a:r>
              <a:rPr lang="en-US" baseline="0" dirty="0" err="1">
                <a:solidFill>
                  <a:srgbClr val="FF0000"/>
                </a:solidFill>
              </a:rPr>
              <a:t>cette</a:t>
            </a:r>
            <a:r>
              <a:rPr lang="en-US" baseline="0" dirty="0">
                <a:solidFill>
                  <a:srgbClr val="FF0000"/>
                </a:solidFill>
              </a:rPr>
              <a:t> </a:t>
            </a:r>
            <a:r>
              <a:rPr lang="en-US" baseline="0" dirty="0" err="1">
                <a:solidFill>
                  <a:srgbClr val="FF0000"/>
                </a:solidFill>
              </a:rPr>
              <a:t>méthode</a:t>
            </a:r>
            <a:r>
              <a:rPr lang="en-US" baseline="0" dirty="0">
                <a:solidFill>
                  <a:srgbClr val="FF0000"/>
                </a:solidFill>
              </a:rPr>
              <a:t> = </a:t>
            </a:r>
            <a:r>
              <a:rPr lang="en-US" baseline="0" dirty="0" err="1">
                <a:solidFill>
                  <a:srgbClr val="FF0000"/>
                </a:solidFill>
              </a:rPr>
              <a:t>ce</a:t>
            </a:r>
            <a:r>
              <a:rPr lang="en-US" baseline="0" dirty="0">
                <a:solidFill>
                  <a:srgbClr val="FF0000"/>
                </a:solidFill>
              </a:rPr>
              <a:t> qui </a:t>
            </a:r>
            <a:r>
              <a:rPr lang="en-US" baseline="0" dirty="0" err="1">
                <a:solidFill>
                  <a:srgbClr val="FF0000"/>
                </a:solidFill>
              </a:rPr>
              <a:t>marche</a:t>
            </a:r>
            <a:r>
              <a:rPr lang="en-US" baseline="0" dirty="0">
                <a:solidFill>
                  <a:srgbClr val="FF0000"/>
                </a:solidFill>
              </a:rPr>
              <a:t> le </a:t>
            </a:r>
            <a:r>
              <a:rPr lang="en-US" baseline="0" dirty="0" err="1">
                <a:solidFill>
                  <a:srgbClr val="FF0000"/>
                </a:solidFill>
              </a:rPr>
              <a:t>mieux</a:t>
            </a:r>
            <a:endParaRPr lang="en-US" dirty="0">
              <a:solidFill>
                <a:srgbClr val="FF0000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rgbClr val="FF0000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rgbClr val="FF0000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>
                <a:solidFill>
                  <a:srgbClr val="FF0000"/>
                </a:solidFill>
              </a:rPr>
              <a:t>Changement</a:t>
            </a:r>
            <a:r>
              <a:rPr lang="en-US" dirty="0">
                <a:solidFill>
                  <a:srgbClr val="FF0000"/>
                </a:solidFill>
              </a:rPr>
              <a:t> de </a:t>
            </a:r>
            <a:r>
              <a:rPr lang="en-US" dirty="0" err="1">
                <a:solidFill>
                  <a:srgbClr val="FF0000"/>
                </a:solidFill>
              </a:rPr>
              <a:t>référentiel</a:t>
            </a:r>
            <a:r>
              <a:rPr lang="en-US" dirty="0">
                <a:solidFill>
                  <a:srgbClr val="FF0000"/>
                </a:solidFill>
              </a:rPr>
              <a:t> par rapport à la camera et à la </a:t>
            </a:r>
            <a:r>
              <a:rPr lang="en-US" dirty="0" err="1">
                <a:solidFill>
                  <a:srgbClr val="FF0000"/>
                </a:solidFill>
              </a:rPr>
              <a:t>mesure</a:t>
            </a:r>
            <a:r>
              <a:rPr lang="en-US" dirty="0">
                <a:solidFill>
                  <a:srgbClr val="FF0000"/>
                </a:solidFill>
              </a:rPr>
              <a:t> de la phase sur </a:t>
            </a:r>
            <a:r>
              <a:rPr lang="en-US" dirty="0" err="1">
                <a:solidFill>
                  <a:srgbClr val="FF0000"/>
                </a:solidFill>
              </a:rPr>
              <a:t>chaque</a:t>
            </a:r>
            <a:r>
              <a:rPr lang="en-US" dirty="0">
                <a:solidFill>
                  <a:srgbClr val="FF0000"/>
                </a:solidFill>
              </a:rPr>
              <a:t> pixel</a:t>
            </a:r>
            <a:endParaRPr lang="fr-FR" dirty="0">
              <a:solidFill>
                <a:srgbClr val="FF0000"/>
              </a:solidFill>
            </a:endParaRPr>
          </a:p>
          <a:p>
            <a:endParaRPr lang="fr-FR" dirty="0"/>
          </a:p>
          <a:p>
            <a:r>
              <a:rPr lang="en-US" dirty="0" err="1">
                <a:solidFill>
                  <a:srgbClr val="FF0000"/>
                </a:solidFill>
              </a:rPr>
              <a:t>Mesure</a:t>
            </a:r>
            <a:r>
              <a:rPr lang="en-US" dirty="0">
                <a:solidFill>
                  <a:srgbClr val="FF0000"/>
                </a:solidFill>
              </a:rPr>
              <a:t> de phase sur un </a:t>
            </a:r>
            <a:r>
              <a:rPr lang="en-US" dirty="0" err="1">
                <a:solidFill>
                  <a:srgbClr val="FF0000"/>
                </a:solidFill>
              </a:rPr>
              <a:t>seul</a:t>
            </a:r>
            <a:r>
              <a:rPr lang="en-US" dirty="0">
                <a:solidFill>
                  <a:srgbClr val="FF0000"/>
                </a:solidFill>
              </a:rPr>
              <a:t> pixel = trop </a:t>
            </a:r>
            <a:r>
              <a:rPr lang="en-US" dirty="0" err="1">
                <a:solidFill>
                  <a:srgbClr val="FF0000"/>
                </a:solidFill>
              </a:rPr>
              <a:t>bruité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Phase du signal global </a:t>
            </a:r>
            <a:r>
              <a:rPr lang="en-US" dirty="0" err="1">
                <a:solidFill>
                  <a:srgbClr val="FF0000"/>
                </a:solidFill>
              </a:rPr>
              <a:t>souhaité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 regression </a:t>
            </a:r>
            <a:r>
              <a:rPr lang="en-US" dirty="0" err="1">
                <a:solidFill>
                  <a:srgbClr val="FF0000"/>
                </a:solidFill>
                <a:sym typeface="Wingdings" panose="05000000000000000000" pitchFamily="2" charset="2"/>
              </a:rPr>
              <a:t>linéaire</a:t>
            </a:r>
            <a:endParaRPr lang="fr-FR" dirty="0">
              <a:solidFill>
                <a:srgbClr val="FF0000"/>
              </a:solidFill>
            </a:endParaRPr>
          </a:p>
          <a:p>
            <a:endParaRPr lang="fr-FR" dirty="0"/>
          </a:p>
          <a:p>
            <a:r>
              <a:rPr lang="en-US" dirty="0" err="1">
                <a:solidFill>
                  <a:srgbClr val="FF0000"/>
                </a:solidFill>
              </a:rPr>
              <a:t>Filtrage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gaussien</a:t>
            </a:r>
            <a:r>
              <a:rPr lang="en-US" dirty="0">
                <a:solidFill>
                  <a:srgbClr val="FF0000"/>
                </a:solidFill>
              </a:rPr>
              <a:t> = filter passer </a:t>
            </a:r>
            <a:r>
              <a:rPr lang="en-US" dirty="0" err="1">
                <a:solidFill>
                  <a:srgbClr val="FF0000"/>
                </a:solidFill>
              </a:rPr>
              <a:t>bande</a:t>
            </a:r>
            <a:r>
              <a:rPr lang="en-US" dirty="0">
                <a:solidFill>
                  <a:srgbClr val="FF0000"/>
                </a:solidFill>
              </a:rPr>
              <a:t> </a:t>
            </a:r>
          </a:p>
          <a:p>
            <a:r>
              <a:rPr lang="en-US" dirty="0">
                <a:solidFill>
                  <a:srgbClr val="FF0000"/>
                </a:solidFill>
              </a:rPr>
              <a:t>Droite de regression = resolution de la </a:t>
            </a:r>
            <a:r>
              <a:rPr lang="en-US" dirty="0" err="1">
                <a:solidFill>
                  <a:srgbClr val="FF0000"/>
                </a:solidFill>
              </a:rPr>
              <a:t>méthode</a:t>
            </a:r>
            <a:endParaRPr lang="fr-FR" dirty="0">
              <a:solidFill>
                <a:srgbClr val="FF0000"/>
              </a:solidFill>
            </a:endParaRP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758415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Phi1 phi2 </a:t>
            </a:r>
            <a:r>
              <a:rPr lang="en-US" dirty="0" err="1"/>
              <a:t>Directement</a:t>
            </a:r>
            <a:r>
              <a:rPr lang="en-US" dirty="0"/>
              <a:t> </a:t>
            </a:r>
            <a:r>
              <a:rPr lang="en-US" dirty="0" err="1"/>
              <a:t>représentatif</a:t>
            </a:r>
            <a:r>
              <a:rPr lang="en-US" dirty="0"/>
              <a:t> de la phase du pixel central =&gt; de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postion</a:t>
            </a:r>
            <a:r>
              <a:rPr lang="en-US" dirty="0"/>
              <a:t> par rapport à la mire</a:t>
            </a:r>
          </a:p>
          <a:p>
            <a:r>
              <a:rPr lang="en-US" dirty="0"/>
              <a:t>A1 b1 a2 b2 correspondent aux </a:t>
            </a:r>
            <a:r>
              <a:rPr lang="en-US" dirty="0" err="1"/>
              <a:t>autres</a:t>
            </a:r>
            <a:r>
              <a:rPr lang="en-US" dirty="0"/>
              <a:t> DDLs</a:t>
            </a:r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096027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Phi1 phi2 </a:t>
            </a:r>
            <a:r>
              <a:rPr lang="en-US" dirty="0" err="1"/>
              <a:t>Directement</a:t>
            </a:r>
            <a:r>
              <a:rPr lang="en-US" dirty="0"/>
              <a:t> </a:t>
            </a:r>
            <a:r>
              <a:rPr lang="en-US" dirty="0" err="1"/>
              <a:t>représentatif</a:t>
            </a:r>
            <a:r>
              <a:rPr lang="en-US" dirty="0"/>
              <a:t> de la phase du pixel central =&gt; de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postion</a:t>
            </a:r>
            <a:r>
              <a:rPr lang="en-US" dirty="0"/>
              <a:t> par rapport à la mire</a:t>
            </a:r>
          </a:p>
          <a:p>
            <a:r>
              <a:rPr lang="en-US" dirty="0"/>
              <a:t>A1 b1 a2 b2 correspondent aux </a:t>
            </a:r>
            <a:r>
              <a:rPr lang="en-US" dirty="0" err="1"/>
              <a:t>autres</a:t>
            </a:r>
            <a:r>
              <a:rPr lang="en-US" dirty="0"/>
              <a:t> DDLs</a:t>
            </a:r>
            <a:endParaRPr lang="fr-FR" dirty="0"/>
          </a:p>
          <a:p>
            <a:endParaRPr lang="en-US" dirty="0"/>
          </a:p>
          <a:p>
            <a:r>
              <a:rPr lang="en-US" dirty="0"/>
              <a:t>Bien</a:t>
            </a:r>
            <a:r>
              <a:rPr lang="en-US" baseline="0" dirty="0"/>
              <a:t> 6 </a:t>
            </a:r>
            <a:r>
              <a:rPr lang="en-US" baseline="0" dirty="0" err="1"/>
              <a:t>infos</a:t>
            </a:r>
            <a:r>
              <a:rPr lang="en-US" baseline="0" dirty="0"/>
              <a:t> </a:t>
            </a:r>
            <a:r>
              <a:rPr lang="en-US" baseline="0" dirty="0" err="1"/>
              <a:t>indépendantes</a:t>
            </a:r>
            <a:r>
              <a:rPr lang="en-US" baseline="0" dirty="0"/>
              <a:t>, que </a:t>
            </a:r>
            <a:r>
              <a:rPr lang="en-US" baseline="0" dirty="0" err="1"/>
              <a:t>l’on</a:t>
            </a:r>
            <a:r>
              <a:rPr lang="en-US" baseline="0" dirty="0"/>
              <a:t> </a:t>
            </a:r>
            <a:r>
              <a:rPr lang="en-US" baseline="0" dirty="0" err="1"/>
              <a:t>voit</a:t>
            </a:r>
            <a:r>
              <a:rPr lang="en-US" baseline="0" dirty="0"/>
              <a:t> </a:t>
            </a:r>
            <a:r>
              <a:rPr lang="en-US" baseline="0" dirty="0" err="1"/>
              <a:t>respirer</a:t>
            </a:r>
            <a:endParaRPr lang="en-US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316238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459118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114528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3816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Jusqu’où</a:t>
            </a:r>
            <a:r>
              <a:rPr lang="en-US" dirty="0"/>
              <a:t> le </a:t>
            </a:r>
            <a:r>
              <a:rPr lang="en-US" dirty="0" err="1"/>
              <a:t>modèle</a:t>
            </a:r>
            <a:r>
              <a:rPr lang="en-US" dirty="0"/>
              <a:t> </a:t>
            </a:r>
            <a:r>
              <a:rPr lang="en-US" dirty="0" err="1"/>
              <a:t>ortho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valable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projection perspective ?</a:t>
            </a:r>
            <a:endParaRPr lang="fr-FR" dirty="0"/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Extrapolation possible </a:t>
            </a:r>
            <a:r>
              <a:rPr lang="en-US" dirty="0" err="1"/>
              <a:t>jusqu’à</a:t>
            </a:r>
            <a:r>
              <a:rPr lang="en-US" dirty="0"/>
              <a:t> quell point ?</a:t>
            </a:r>
            <a:endParaRPr lang="fr-FR" dirty="0"/>
          </a:p>
          <a:p>
            <a:endParaRPr lang="en-US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361077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1496476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Echelle </a:t>
            </a:r>
            <a:r>
              <a:rPr lang="en-US" dirty="0" err="1"/>
              <a:t>pixellique</a:t>
            </a:r>
            <a:r>
              <a:rPr lang="en-US" dirty="0"/>
              <a:t> </a:t>
            </a:r>
            <a:r>
              <a:rPr lang="en-US" dirty="0" err="1"/>
              <a:t>vers</a:t>
            </a:r>
            <a:r>
              <a:rPr lang="en-US" dirty="0"/>
              <a:t> echelle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ordre</a:t>
            </a:r>
            <a:r>
              <a:rPr lang="en-US" dirty="0"/>
              <a:t> de </a:t>
            </a:r>
            <a:r>
              <a:rPr lang="en-US" dirty="0" err="1"/>
              <a:t>frange</a:t>
            </a:r>
            <a:endParaRPr lang="fr-FR" dirty="0"/>
          </a:p>
          <a:p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Rassembler</a:t>
            </a:r>
            <a:r>
              <a:rPr lang="en-US" dirty="0"/>
              <a:t> </a:t>
            </a:r>
            <a:r>
              <a:rPr lang="en-US" dirty="0" err="1"/>
              <a:t>l’information</a:t>
            </a:r>
            <a:r>
              <a:rPr lang="en-US" dirty="0"/>
              <a:t> </a:t>
            </a:r>
            <a:r>
              <a:rPr lang="en-US" dirty="0" err="1"/>
              <a:t>pertinente</a:t>
            </a:r>
            <a:r>
              <a:rPr lang="en-US" dirty="0"/>
              <a:t> des points (</a:t>
            </a:r>
            <a:r>
              <a:rPr lang="en-US" dirty="0" err="1"/>
              <a:t>relati</a:t>
            </a:r>
            <a:endParaRPr lang="fr-FR" dirty="0"/>
          </a:p>
          <a:p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Détection</a:t>
            </a:r>
            <a:r>
              <a:rPr lang="en-US" dirty="0"/>
              <a:t> de la presence / absence des points</a:t>
            </a:r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209436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1067919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20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3130780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3219805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3422996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2482534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7459992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25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3304723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0024814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740021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7 </a:t>
            </a:r>
            <a:r>
              <a:rPr lang="en-US" dirty="0" err="1">
                <a:solidFill>
                  <a:srgbClr val="FF0000"/>
                </a:solidFill>
              </a:rPr>
              <a:t>lieux</a:t>
            </a:r>
            <a:r>
              <a:rPr lang="en-US" dirty="0">
                <a:solidFill>
                  <a:srgbClr val="FF0000"/>
                </a:solidFill>
              </a:rPr>
              <a:t> de </a:t>
            </a:r>
            <a:r>
              <a:rPr lang="en-US" dirty="0" err="1">
                <a:solidFill>
                  <a:srgbClr val="FF0000"/>
                </a:solidFill>
              </a:rPr>
              <a:t>mesure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fr-FR" dirty="0">
                <a:solidFill>
                  <a:srgbClr val="FF0000"/>
                </a:solidFill>
              </a:rPr>
              <a:t>:</a:t>
            </a:r>
          </a:p>
          <a:p>
            <a:r>
              <a:rPr lang="en-US" dirty="0">
                <a:solidFill>
                  <a:srgbClr val="FF0000"/>
                </a:solidFill>
              </a:rPr>
              <a:t>6 </a:t>
            </a:r>
            <a:r>
              <a:rPr lang="en-US" dirty="0" err="1">
                <a:solidFill>
                  <a:srgbClr val="FF0000"/>
                </a:solidFill>
              </a:rPr>
              <a:t>qrcodes</a:t>
            </a:r>
            <a:r>
              <a:rPr lang="en-US" dirty="0">
                <a:solidFill>
                  <a:srgbClr val="FF0000"/>
                </a:solidFill>
              </a:rPr>
              <a:t> + 1 </a:t>
            </a:r>
            <a:r>
              <a:rPr lang="en-US" dirty="0" err="1">
                <a:solidFill>
                  <a:srgbClr val="FF0000"/>
                </a:solidFill>
              </a:rPr>
              <a:t>megarena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Pour </a:t>
            </a:r>
            <a:r>
              <a:rPr lang="en-US" dirty="0" err="1">
                <a:solidFill>
                  <a:srgbClr val="FF0000"/>
                </a:solidFill>
              </a:rPr>
              <a:t>ce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cas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applicatif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besoin</a:t>
            </a:r>
            <a:r>
              <a:rPr lang="en-US" dirty="0">
                <a:solidFill>
                  <a:srgbClr val="FF0000"/>
                </a:solidFill>
              </a:rPr>
              <a:t> de : </a:t>
            </a:r>
          </a:p>
          <a:p>
            <a:pPr marL="285750" indent="-285750">
              <a:buFontTx/>
              <a:buChar char="-"/>
            </a:pPr>
            <a:r>
              <a:rPr lang="en-US" dirty="0" err="1">
                <a:solidFill>
                  <a:srgbClr val="FF0000"/>
                </a:solidFill>
              </a:rPr>
              <a:t>plage</a:t>
            </a:r>
            <a:r>
              <a:rPr lang="en-US" dirty="0">
                <a:solidFill>
                  <a:srgbClr val="FF0000"/>
                </a:solidFill>
              </a:rPr>
              <a:t> resolution pas de solution</a:t>
            </a:r>
          </a:p>
          <a:p>
            <a:pPr marL="285750" indent="-285750">
              <a:buFontTx/>
              <a:buChar char="-"/>
            </a:pPr>
            <a:r>
              <a:rPr lang="en-US" dirty="0" err="1">
                <a:solidFill>
                  <a:srgbClr val="FF0000"/>
                </a:solidFill>
              </a:rPr>
              <a:t>Megarena</a:t>
            </a:r>
            <a:r>
              <a:rPr lang="en-US" dirty="0">
                <a:solidFill>
                  <a:srgbClr val="FF0000"/>
                </a:solidFill>
              </a:rPr>
              <a:t> 9 microns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FF0000"/>
                </a:solidFill>
              </a:rPr>
              <a:t>Multi echelle 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FF0000"/>
                </a:solidFill>
              </a:rPr>
              <a:t>3DDL</a:t>
            </a:r>
          </a:p>
          <a:p>
            <a:r>
              <a:rPr lang="en-US" dirty="0">
                <a:solidFill>
                  <a:srgbClr val="FF0000"/>
                </a:solidFill>
              </a:rPr>
              <a:t>absence de solution alternative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>
                <a:solidFill>
                  <a:srgbClr val="FF0000"/>
                </a:solidFill>
              </a:rPr>
              <a:t>Megarena</a:t>
            </a:r>
            <a:r>
              <a:rPr lang="en-US" dirty="0">
                <a:solidFill>
                  <a:srgbClr val="FF0000"/>
                </a:solidFill>
              </a:rPr>
              <a:t> 140 microns </a:t>
            </a: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 </a:t>
            </a:r>
            <a:r>
              <a:rPr lang="en-US" dirty="0" err="1">
                <a:solidFill>
                  <a:srgbClr val="FF0000"/>
                </a:solidFill>
                <a:sym typeface="Wingdings" panose="05000000000000000000" pitchFamily="2" charset="2"/>
              </a:rPr>
              <a:t>Côté</a:t>
            </a: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 declinable a </a:t>
            </a:r>
            <a:r>
              <a:rPr lang="en-US" dirty="0" err="1">
                <a:solidFill>
                  <a:srgbClr val="FF0000"/>
                </a:solidFill>
                <a:sym typeface="Wingdings" panose="05000000000000000000" pitchFamily="2" charset="2"/>
              </a:rPr>
              <a:t>différentes</a:t>
            </a: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 </a:t>
            </a:r>
            <a:r>
              <a:rPr lang="en-US" dirty="0" err="1">
                <a:solidFill>
                  <a:srgbClr val="FF0000"/>
                </a:solidFill>
                <a:sym typeface="Wingdings" panose="05000000000000000000" pitchFamily="2" charset="2"/>
              </a:rPr>
              <a:t>échelles</a:t>
            </a: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 (micro à macro)</a:t>
            </a:r>
            <a:endParaRPr lang="fr-FR" dirty="0">
              <a:solidFill>
                <a:srgbClr val="FF0000"/>
              </a:solidFill>
            </a:endParaRPr>
          </a:p>
          <a:p>
            <a:endParaRPr lang="en-US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2169356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21187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Difficulté</a:t>
            </a:r>
            <a:r>
              <a:rPr lang="en-US" dirty="0"/>
              <a:t> </a:t>
            </a:r>
            <a:r>
              <a:rPr lang="en-US" dirty="0" err="1"/>
              <a:t>d’insérer</a:t>
            </a:r>
            <a:r>
              <a:rPr lang="en-US" dirty="0"/>
              <a:t> des </a:t>
            </a:r>
            <a:r>
              <a:rPr lang="en-US" dirty="0" err="1"/>
              <a:t>capteurs</a:t>
            </a:r>
            <a:r>
              <a:rPr lang="en-US" dirty="0"/>
              <a:t> sur </a:t>
            </a:r>
            <a:r>
              <a:rPr lang="en-US" dirty="0" err="1"/>
              <a:t>microrobots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1610099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0998352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31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4411311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32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9707810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33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7178601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34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7000751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>
                <a:solidFill>
                  <a:srgbClr val="E63946"/>
                </a:solidFill>
              </a:rPr>
              <a:t>Mesure</a:t>
            </a:r>
            <a:r>
              <a:rPr lang="en-US" dirty="0">
                <a:solidFill>
                  <a:srgbClr val="E63946"/>
                </a:solidFill>
              </a:rPr>
              <a:t> </a:t>
            </a:r>
            <a:r>
              <a:rPr lang="en-US" dirty="0" err="1">
                <a:solidFill>
                  <a:srgbClr val="E63946"/>
                </a:solidFill>
              </a:rPr>
              <a:t>interférentielle</a:t>
            </a:r>
            <a:endParaRPr lang="fr-FR" dirty="0">
              <a:solidFill>
                <a:srgbClr val="E63946"/>
              </a:solidFill>
            </a:endParaRP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35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3859307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36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0538563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37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2882527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38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9786556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39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508849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9431209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40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9761072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41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1803006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42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907123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389281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Chen, Z. H., &amp; Huang, P. S. (2016). A vision-based method for planar position measurement. </a:t>
            </a:r>
            <a:r>
              <a:rPr lang="en-US" i="1" dirty="0"/>
              <a:t>Measurement Science and Technology</a:t>
            </a:r>
            <a:r>
              <a:rPr lang="en-US" dirty="0"/>
              <a:t>, </a:t>
            </a:r>
            <a:r>
              <a:rPr lang="en-US" i="1" dirty="0"/>
              <a:t>27</a:t>
            </a:r>
            <a:r>
              <a:rPr lang="en-US" dirty="0"/>
              <a:t>(12), 125018.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/>
              <a:t>Acher</a:t>
            </a:r>
            <a:r>
              <a:rPr lang="fr-FR" dirty="0"/>
              <a:t>, O., &amp; Nguyen, T. L. (2019, June). </a:t>
            </a:r>
            <a:r>
              <a:rPr lang="fr-FR" dirty="0" err="1"/>
              <a:t>Turning</a:t>
            </a:r>
            <a:r>
              <a:rPr lang="fr-FR" dirty="0"/>
              <a:t> a machine vision camera </a:t>
            </a:r>
            <a:r>
              <a:rPr lang="fr-FR" dirty="0" err="1"/>
              <a:t>into</a:t>
            </a:r>
            <a:r>
              <a:rPr lang="fr-FR" dirty="0"/>
              <a:t> a high </a:t>
            </a:r>
            <a:r>
              <a:rPr lang="fr-FR" dirty="0" err="1"/>
              <a:t>precision</a:t>
            </a:r>
            <a:r>
              <a:rPr lang="fr-FR" dirty="0"/>
              <a:t> position and angle encoder: </a:t>
            </a:r>
            <a:r>
              <a:rPr lang="fr-FR" dirty="0" err="1"/>
              <a:t>NanoGPS-OxyO</a:t>
            </a:r>
            <a:r>
              <a:rPr lang="fr-FR" dirty="0"/>
              <a:t>. In </a:t>
            </a:r>
            <a:r>
              <a:rPr lang="fr-FR" i="1" dirty="0"/>
              <a:t>Optical </a:t>
            </a:r>
            <a:r>
              <a:rPr lang="fr-FR" i="1" dirty="0" err="1"/>
              <a:t>Measurement</a:t>
            </a:r>
            <a:r>
              <a:rPr lang="fr-FR" i="1" dirty="0"/>
              <a:t> </a:t>
            </a:r>
            <a:r>
              <a:rPr lang="fr-FR" i="1" dirty="0" err="1"/>
              <a:t>Systems</a:t>
            </a:r>
            <a:r>
              <a:rPr lang="fr-FR" i="1" dirty="0"/>
              <a:t> for </a:t>
            </a:r>
            <a:r>
              <a:rPr lang="fr-FR" i="1" dirty="0" err="1"/>
              <a:t>Industrial</a:t>
            </a:r>
            <a:r>
              <a:rPr lang="fr-FR" i="1" dirty="0"/>
              <a:t> Inspection XI</a:t>
            </a:r>
            <a:r>
              <a:rPr lang="fr-FR" dirty="0"/>
              <a:t> (Vol. 11056, p. 110562O). International Society for </a:t>
            </a:r>
            <a:r>
              <a:rPr lang="fr-FR" dirty="0" err="1"/>
              <a:t>Optics</a:t>
            </a:r>
            <a:r>
              <a:rPr lang="fr-FR" dirty="0"/>
              <a:t> and Photonics.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Shang, W., Lu, H., Wan, W., Fukuda, T., &amp; Shen, Y. (2016). Vision-based </a:t>
            </a:r>
            <a:r>
              <a:rPr lang="en-US" dirty="0" err="1"/>
              <a:t>nano</a:t>
            </a:r>
            <a:r>
              <a:rPr lang="en-US" dirty="0"/>
              <a:t> robotic system for high-throughput non-embedded cell cutting. </a:t>
            </a:r>
            <a:r>
              <a:rPr lang="en-US" i="1" dirty="0"/>
              <a:t>Scientific reports</a:t>
            </a:r>
            <a:r>
              <a:rPr lang="en-US" dirty="0"/>
              <a:t>, </a:t>
            </a:r>
            <a:r>
              <a:rPr lang="en-US" i="1" dirty="0"/>
              <a:t>6</a:t>
            </a:r>
            <a:r>
              <a:rPr lang="en-US" dirty="0"/>
              <a:t>(1), 1-14.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Zhao, C., Cheung, C. F., &amp; Liu, M. (2019). Nanoscale measurement with pattern recognition of an ultra-precision diamond machined polar microstructure. </a:t>
            </a:r>
            <a:r>
              <a:rPr lang="en-US" i="1" dirty="0"/>
              <a:t>Precision Engineering</a:t>
            </a:r>
            <a:r>
              <a:rPr lang="en-US" dirty="0"/>
              <a:t>, </a:t>
            </a:r>
            <a:r>
              <a:rPr lang="en-US" i="1" dirty="0"/>
              <a:t>56</a:t>
            </a:r>
            <a:r>
              <a:rPr lang="en-US" dirty="0"/>
              <a:t>, 156-163.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/>
              <a:t>Avci</a:t>
            </a:r>
            <a:r>
              <a:rPr lang="fr-FR" dirty="0"/>
              <a:t>, E., Nguyen, C. N., </a:t>
            </a:r>
            <a:r>
              <a:rPr lang="fr-FR" dirty="0" err="1"/>
              <a:t>Ohara</a:t>
            </a:r>
            <a:r>
              <a:rPr lang="fr-FR" dirty="0"/>
              <a:t>, K., </a:t>
            </a:r>
            <a:r>
              <a:rPr lang="fr-FR" dirty="0" err="1"/>
              <a:t>Kojima</a:t>
            </a:r>
            <a:r>
              <a:rPr lang="fr-FR" dirty="0"/>
              <a:t>, M., Mae, Y., &amp; </a:t>
            </a:r>
            <a:r>
              <a:rPr lang="fr-FR" dirty="0" err="1"/>
              <a:t>Arai</a:t>
            </a:r>
            <a:r>
              <a:rPr lang="fr-FR" dirty="0"/>
              <a:t>, T. (2013, May). </a:t>
            </a:r>
            <a:r>
              <a:rPr lang="fr-FR" dirty="0" err="1"/>
              <a:t>Towards</a:t>
            </a:r>
            <a:r>
              <a:rPr lang="fr-FR" dirty="0"/>
              <a:t> high-speed </a:t>
            </a:r>
            <a:r>
              <a:rPr lang="fr-FR" dirty="0" err="1"/>
              <a:t>automated</a:t>
            </a:r>
            <a:r>
              <a:rPr lang="fr-FR" dirty="0"/>
              <a:t> micromanipulation. In </a:t>
            </a:r>
            <a:r>
              <a:rPr lang="fr-FR" i="1" dirty="0"/>
              <a:t>2013 IEEE International </a:t>
            </a:r>
            <a:r>
              <a:rPr lang="fr-FR" i="1" dirty="0" err="1"/>
              <a:t>Conference</a:t>
            </a:r>
            <a:r>
              <a:rPr lang="fr-FR" i="1" dirty="0"/>
              <a:t> on </a:t>
            </a:r>
            <a:r>
              <a:rPr lang="fr-FR" i="1" dirty="0" err="1"/>
              <a:t>Robotics</a:t>
            </a:r>
            <a:r>
              <a:rPr lang="fr-FR" i="1" dirty="0"/>
              <a:t> and Automation</a:t>
            </a:r>
            <a:r>
              <a:rPr lang="fr-FR" dirty="0"/>
              <a:t> (pp. 1718-1723). IEEE.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Liu, J., Gong, Z., Tang, K., Lu, Z., &amp; Sun, Y. (2013, May). Locating end-effector tips in automated micromanipulation. In </a:t>
            </a:r>
            <a:r>
              <a:rPr lang="en-US" i="1" dirty="0"/>
              <a:t>2013 IEEE International Conference on Robotics and Automation</a:t>
            </a:r>
            <a:r>
              <a:rPr lang="en-US" dirty="0"/>
              <a:t> (pp. 1724-1729). IEEE.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Bomarito</a:t>
            </a:r>
            <a:r>
              <a:rPr lang="en-US" dirty="0"/>
              <a:t>, G. F., Hochhalter, J. D., Ruggles, T. J., &amp; Cannon, A. H. (2017). Increasing accuracy and precision of digital image correlation through pattern optimization. </a:t>
            </a:r>
            <a:r>
              <a:rPr lang="en-US" i="1" dirty="0"/>
              <a:t>Optics and Lasers in Engineering</a:t>
            </a:r>
            <a:r>
              <a:rPr lang="en-US" dirty="0"/>
              <a:t>, </a:t>
            </a:r>
            <a:r>
              <a:rPr lang="en-US" i="1" dirty="0"/>
              <a:t>91</a:t>
            </a:r>
            <a:r>
              <a:rPr lang="en-US" dirty="0"/>
              <a:t>, 73-85.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213415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Kim, J. A., Kim, J. W., Kang, C. S., &amp; </a:t>
            </a:r>
            <a:r>
              <a:rPr lang="en-US" dirty="0" err="1"/>
              <a:t>Jin</a:t>
            </a:r>
            <a:r>
              <a:rPr lang="en-US" dirty="0"/>
              <a:t>, J. (2018). Note: An absolute XY-Θ position sensor using a two-dimensional phase-encoded binary scale. </a:t>
            </a:r>
            <a:r>
              <a:rPr lang="en-US" i="1" dirty="0"/>
              <a:t>Review of Scientific Instruments</a:t>
            </a:r>
            <a:r>
              <a:rPr lang="en-US" dirty="0"/>
              <a:t>, </a:t>
            </a:r>
            <a:r>
              <a:rPr lang="en-US" i="1" dirty="0"/>
              <a:t>89</a:t>
            </a:r>
            <a:r>
              <a:rPr lang="en-US" dirty="0"/>
              <a:t>(4), 046105.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Zea</a:t>
            </a:r>
            <a:r>
              <a:rPr lang="en-US" dirty="0"/>
              <a:t>, J. A. G., Sandoz, P., &amp; Robert, L. (2009, September). Position encryption of extended surfaces for subpixel localization of small-sized fields of observation. In </a:t>
            </a:r>
            <a:r>
              <a:rPr lang="en-US" i="1" dirty="0"/>
              <a:t>2009 International Symposium on </a:t>
            </a:r>
            <a:r>
              <a:rPr lang="en-US" i="1" dirty="0" err="1"/>
              <a:t>Optomechatronic</a:t>
            </a:r>
            <a:r>
              <a:rPr lang="en-US" i="1" dirty="0"/>
              <a:t> Technologies</a:t>
            </a:r>
            <a:r>
              <a:rPr lang="en-US" dirty="0"/>
              <a:t> (pp. 22-27). IEEE.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Chen, Z. H., &amp; Huang, P. S. (2016). A vision-based method for planar position measurement. </a:t>
            </a:r>
            <a:r>
              <a:rPr lang="en-US" i="1" dirty="0"/>
              <a:t>Measurement Science and Technology</a:t>
            </a:r>
            <a:r>
              <a:rPr lang="en-US" dirty="0"/>
              <a:t>, </a:t>
            </a:r>
            <a:r>
              <a:rPr lang="en-US" i="1" dirty="0"/>
              <a:t>27</a:t>
            </a:r>
            <a:r>
              <a:rPr lang="en-US" dirty="0"/>
              <a:t>(12), 125018.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/>
              <a:t>Guelpa</a:t>
            </a:r>
            <a:r>
              <a:rPr lang="fr-FR" dirty="0"/>
              <a:t>, V., Laurent, G. J., Sandoz, P., </a:t>
            </a:r>
            <a:r>
              <a:rPr lang="fr-FR" dirty="0" err="1"/>
              <a:t>Zea</a:t>
            </a:r>
            <a:r>
              <a:rPr lang="fr-FR" dirty="0"/>
              <a:t>, J. G., &amp; </a:t>
            </a:r>
            <a:r>
              <a:rPr lang="fr-FR" dirty="0" err="1"/>
              <a:t>Clévy</a:t>
            </a:r>
            <a:r>
              <a:rPr lang="fr-FR" dirty="0"/>
              <a:t>, C. (2014). </a:t>
            </a:r>
            <a:r>
              <a:rPr lang="fr-FR" dirty="0" err="1"/>
              <a:t>Subpixelic</a:t>
            </a:r>
            <a:r>
              <a:rPr lang="fr-FR" dirty="0"/>
              <a:t> </a:t>
            </a:r>
            <a:r>
              <a:rPr lang="fr-FR" dirty="0" err="1"/>
              <a:t>measurement</a:t>
            </a:r>
            <a:r>
              <a:rPr lang="fr-FR" dirty="0"/>
              <a:t> of large 1D </a:t>
            </a:r>
            <a:r>
              <a:rPr lang="fr-FR" dirty="0" err="1"/>
              <a:t>displacements</a:t>
            </a:r>
            <a:r>
              <a:rPr lang="fr-FR" dirty="0"/>
              <a:t>: </a:t>
            </a:r>
            <a:r>
              <a:rPr lang="fr-FR" dirty="0" err="1"/>
              <a:t>Principle</a:t>
            </a:r>
            <a:r>
              <a:rPr lang="fr-FR" dirty="0"/>
              <a:t>, </a:t>
            </a:r>
            <a:r>
              <a:rPr lang="fr-FR" dirty="0" err="1"/>
              <a:t>processing</a:t>
            </a:r>
            <a:r>
              <a:rPr lang="fr-FR" dirty="0"/>
              <a:t> </a:t>
            </a:r>
            <a:r>
              <a:rPr lang="fr-FR" dirty="0" err="1"/>
              <a:t>algorithms</a:t>
            </a:r>
            <a:r>
              <a:rPr lang="fr-FR" dirty="0"/>
              <a:t>, performances and software. </a:t>
            </a:r>
            <a:r>
              <a:rPr lang="fr-FR" i="1" dirty="0" err="1"/>
              <a:t>Sensors</a:t>
            </a:r>
            <a:r>
              <a:rPr lang="fr-FR" dirty="0"/>
              <a:t>, </a:t>
            </a:r>
            <a:r>
              <a:rPr lang="fr-FR" i="1" dirty="0"/>
              <a:t>14</a:t>
            </a:r>
            <a:r>
              <a:rPr lang="fr-FR" dirty="0"/>
              <a:t>(3), 5056-5073.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/>
              <a:t>Yamahata</a:t>
            </a:r>
            <a:r>
              <a:rPr lang="fr-FR" dirty="0"/>
              <a:t>, C., </a:t>
            </a:r>
            <a:r>
              <a:rPr lang="fr-FR" dirty="0" err="1"/>
              <a:t>Sarajlic</a:t>
            </a:r>
            <a:r>
              <a:rPr lang="fr-FR" dirty="0"/>
              <a:t>, E., </a:t>
            </a:r>
            <a:r>
              <a:rPr lang="fr-FR" dirty="0" err="1"/>
              <a:t>Krijnen</a:t>
            </a:r>
            <a:r>
              <a:rPr lang="fr-FR" dirty="0"/>
              <a:t>, G. J., &amp; </a:t>
            </a:r>
            <a:r>
              <a:rPr lang="fr-FR" dirty="0" err="1"/>
              <a:t>Gijs</a:t>
            </a:r>
            <a:r>
              <a:rPr lang="fr-FR" dirty="0"/>
              <a:t>, M. A. (2010). </a:t>
            </a:r>
            <a:r>
              <a:rPr lang="fr-FR" dirty="0" err="1"/>
              <a:t>Subnanometer</a:t>
            </a:r>
            <a:r>
              <a:rPr lang="fr-FR" dirty="0"/>
              <a:t> translation of </a:t>
            </a:r>
            <a:r>
              <a:rPr lang="fr-FR" dirty="0" err="1"/>
              <a:t>microelectromechanical</a:t>
            </a:r>
            <a:r>
              <a:rPr lang="fr-FR" dirty="0"/>
              <a:t> </a:t>
            </a:r>
            <a:r>
              <a:rPr lang="fr-FR" dirty="0" err="1"/>
              <a:t>systems</a:t>
            </a:r>
            <a:r>
              <a:rPr lang="fr-FR" dirty="0"/>
              <a:t> </a:t>
            </a:r>
            <a:r>
              <a:rPr lang="fr-FR" dirty="0" err="1"/>
              <a:t>measured</a:t>
            </a:r>
            <a:r>
              <a:rPr lang="fr-FR" dirty="0"/>
              <a:t> by </a:t>
            </a:r>
            <a:r>
              <a:rPr lang="fr-FR" dirty="0" err="1"/>
              <a:t>discrete</a:t>
            </a:r>
            <a:r>
              <a:rPr lang="fr-FR" dirty="0"/>
              <a:t> Fourier </a:t>
            </a:r>
            <a:r>
              <a:rPr lang="fr-FR" dirty="0" err="1"/>
              <a:t>analysis</a:t>
            </a:r>
            <a:r>
              <a:rPr lang="fr-FR" dirty="0"/>
              <a:t> of CCD images. </a:t>
            </a:r>
            <a:r>
              <a:rPr lang="fr-FR" i="1" dirty="0"/>
              <a:t>Journal of </a:t>
            </a:r>
            <a:r>
              <a:rPr lang="fr-FR" i="1" dirty="0" err="1"/>
              <a:t>Microelectromechanical</a:t>
            </a:r>
            <a:r>
              <a:rPr lang="fr-FR" i="1" dirty="0"/>
              <a:t> </a:t>
            </a:r>
            <a:r>
              <a:rPr lang="fr-FR" i="1" dirty="0" err="1"/>
              <a:t>Systems</a:t>
            </a:r>
            <a:r>
              <a:rPr lang="fr-FR" dirty="0"/>
              <a:t>, </a:t>
            </a:r>
            <a:r>
              <a:rPr lang="fr-FR" i="1" dirty="0"/>
              <a:t>19</a:t>
            </a:r>
            <a:r>
              <a:rPr lang="fr-FR" dirty="0"/>
              <a:t>(5), 1273-1275.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Sugiura</a:t>
            </a:r>
            <a:r>
              <a:rPr lang="en-US" dirty="0"/>
              <a:t>, H., Sakuma, S., Kaneko, M., &amp; Arai, F. (2015). On-chip method to measure mechanical characteristics of a single cell by using moiré fringe. </a:t>
            </a:r>
            <a:r>
              <a:rPr lang="en-US" i="1" dirty="0"/>
              <a:t>Micromachines</a:t>
            </a:r>
            <a:r>
              <a:rPr lang="en-US" dirty="0"/>
              <a:t>, </a:t>
            </a:r>
            <a:r>
              <a:rPr lang="en-US" i="1" dirty="0"/>
              <a:t>6</a:t>
            </a:r>
            <a:r>
              <a:rPr lang="en-US" dirty="0"/>
              <a:t>(6), 660-673.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280917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906440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861830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jpeg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19290-7F3C-42DD-A96C-19933F89771A}" type="datetime1">
              <a:rPr lang="fr-FR" smtClean="0"/>
              <a:t>29/09/2021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5151-E36E-45FD-B78A-1B3CAC2CB1A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34293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40C83-9B04-42AB-B241-1C0979D5CBDC}" type="datetime1">
              <a:rPr lang="fr-FR" smtClean="0"/>
              <a:t>29/09/2021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5151-E36E-45FD-B78A-1B3CAC2CB1A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37538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B7F99-07E0-4304-B793-6A46EEBBCEEB}" type="datetime1">
              <a:rPr lang="fr-FR" smtClean="0"/>
              <a:t>29/09/2021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5151-E36E-45FD-B78A-1B3CAC2CB1A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76959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350AC-35C6-444E-9CD5-68B5E476A2FC}" type="datetime1">
              <a:rPr lang="fr-FR" smtClean="0"/>
              <a:t>29/09/2021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5151-E36E-45FD-B78A-1B3CAC2CB1A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5503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9590277-3F32-4D6C-99AB-0BE49B6960FD}"/>
              </a:ext>
            </a:extLst>
          </p:cNvPr>
          <p:cNvSpPr/>
          <p:nvPr userDrawn="1"/>
        </p:nvSpPr>
        <p:spPr>
          <a:xfrm>
            <a:off x="0" y="6566309"/>
            <a:ext cx="12192000" cy="28518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98AA1-02D4-4F1B-8A45-371EF69C8C72}" type="datetime1">
              <a:rPr lang="fr-FR" smtClean="0"/>
              <a:t>29/09/2021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9" name="Espace réservé du numéro de diapositive 3">
            <a:extLst>
              <a:ext uri="{FF2B5EF4-FFF2-40B4-BE49-F238E27FC236}">
                <a16:creationId xmlns:a16="http://schemas.microsoft.com/office/drawing/2014/main" id="{12372F37-F3D8-489B-8B9F-7DD8555D2A7A}"/>
              </a:ext>
            </a:extLst>
          </p:cNvPr>
          <p:cNvSpPr txBox="1">
            <a:spLocks/>
          </p:cNvSpPr>
          <p:nvPr userDrawn="1"/>
        </p:nvSpPr>
        <p:spPr>
          <a:xfrm>
            <a:off x="11616904" y="6520026"/>
            <a:ext cx="5982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0E862C1-BC48-4279-BE0E-406ADB0DD850}" type="slidenum">
              <a:rPr lang="en-GB" smtClean="0"/>
              <a:pPr/>
              <a:t>‹N°›</a:t>
            </a:fld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A3ADED2-2221-475E-AF88-1129834C0E7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23065" y="6634957"/>
            <a:ext cx="618019" cy="120221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3B964C6-78E4-47F5-BA3C-23923A50F1A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784493" y="6598124"/>
            <a:ext cx="510692" cy="237801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12" name="Picture 63" descr="CNRSfilaire-grand">
            <a:extLst>
              <a:ext uri="{FF2B5EF4-FFF2-40B4-BE49-F238E27FC236}">
                <a16:creationId xmlns:a16="http://schemas.microsoft.com/office/drawing/2014/main" id="{024B2871-1B3C-4C5E-9972-103717B5126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email">
            <a:clrChange>
              <a:clrFrom>
                <a:srgbClr val="FDFDFB"/>
              </a:clrFrom>
              <a:clrTo>
                <a:srgbClr val="FDFDF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24087" y="6592654"/>
            <a:ext cx="239967" cy="268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7E0D8A97-F6DA-4204-A8E4-1671F16E8C7F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clrChange>
              <a:clrFrom>
                <a:srgbClr val="FFFCFF"/>
              </a:clrFrom>
              <a:clrTo>
                <a:srgbClr val="FFFC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16904" y="6566309"/>
            <a:ext cx="229926" cy="257548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6BB6549F-921C-4CAB-9567-74240D50D1AD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51245" y="6567917"/>
            <a:ext cx="239967" cy="255940"/>
          </a:xfrm>
          <a:prstGeom prst="rect">
            <a:avLst/>
          </a:prstGeom>
        </p:spPr>
      </p:pic>
      <p:pic>
        <p:nvPicPr>
          <p:cNvPr id="16" name="Image 8" descr="Femto-logo_PowerPoint.jpg">
            <a:extLst>
              <a:ext uri="{FF2B5EF4-FFF2-40B4-BE49-F238E27FC236}">
                <a16:creationId xmlns:a16="http://schemas.microsoft.com/office/drawing/2014/main" id="{1EBA979D-098C-4993-B2C0-AA633C725D6B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8840417" y="6591575"/>
            <a:ext cx="577015" cy="2508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" name="Picture 2" descr="Fichier:Logo Université de Franche-Comté 2018.png — Wikipédia">
            <a:extLst>
              <a:ext uri="{FF2B5EF4-FFF2-40B4-BE49-F238E27FC236}">
                <a16:creationId xmlns:a16="http://schemas.microsoft.com/office/drawing/2014/main" id="{6BA07D49-BDB5-412F-94A7-AE5E8DF5174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4144" y="6663876"/>
            <a:ext cx="399943" cy="110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0682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98AA1-02D4-4F1B-8A45-371EF69C8C72}" type="datetime1">
              <a:rPr lang="fr-FR" smtClean="0"/>
              <a:t>29/09/2021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9" name="Espace réservé du numéro de diapositive 3">
            <a:extLst>
              <a:ext uri="{FF2B5EF4-FFF2-40B4-BE49-F238E27FC236}">
                <a16:creationId xmlns:a16="http://schemas.microsoft.com/office/drawing/2014/main" id="{12372F37-F3D8-489B-8B9F-7DD8555D2A7A}"/>
              </a:ext>
            </a:extLst>
          </p:cNvPr>
          <p:cNvSpPr txBox="1">
            <a:spLocks/>
          </p:cNvSpPr>
          <p:nvPr userDrawn="1"/>
        </p:nvSpPr>
        <p:spPr>
          <a:xfrm>
            <a:off x="11616904" y="6520026"/>
            <a:ext cx="5982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0E862C1-BC48-4279-BE0E-406ADB0DD850}" type="slidenum">
              <a:rPr lang="en-GB" smtClean="0"/>
              <a:pPr/>
              <a:t>‹N°›</a:t>
            </a:fld>
            <a:endParaRPr lang="en-GB" dirty="0"/>
          </a:p>
        </p:txBody>
      </p: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3C5F4614-243B-4015-BAC4-8E666F01BAB2}"/>
              </a:ext>
            </a:extLst>
          </p:cNvPr>
          <p:cNvGrpSpPr/>
          <p:nvPr userDrawn="1"/>
        </p:nvGrpSpPr>
        <p:grpSpPr>
          <a:xfrm>
            <a:off x="8540317" y="6116537"/>
            <a:ext cx="3509003" cy="734957"/>
            <a:chOff x="8540317" y="6116537"/>
            <a:chExt cx="3509003" cy="734957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68E0D7D-238E-45F1-A9A6-75FFAEC4A55B}"/>
                </a:ext>
              </a:extLst>
            </p:cNvPr>
            <p:cNvSpPr/>
            <p:nvPr userDrawn="1"/>
          </p:nvSpPr>
          <p:spPr bwMode="auto">
            <a:xfrm>
              <a:off x="8540317" y="6450081"/>
              <a:ext cx="3311371" cy="401413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14880"/>
                </a:buClr>
                <a:buSzPct val="100000"/>
                <a:buFont typeface="Arial" charset="0"/>
                <a:buNone/>
                <a:tabLst/>
              </a:pPr>
              <a:endParaRPr kumimoji="0" lang="en-GB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Lucida Sans Unicode" charset="0"/>
              </a:endParaRP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A3ADED2-2221-475E-AF88-1129834C0E77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25951" y="6595701"/>
              <a:ext cx="618019" cy="120221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</p:pic>
        <p:pic>
          <p:nvPicPr>
            <p:cNvPr id="12" name="Picture 63" descr="CNRSfilaire-grand">
              <a:extLst>
                <a:ext uri="{FF2B5EF4-FFF2-40B4-BE49-F238E27FC236}">
                  <a16:creationId xmlns:a16="http://schemas.microsoft.com/office/drawing/2014/main" id="{024B2871-1B3C-4C5E-9972-103717B51260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66905" y="6116537"/>
              <a:ext cx="320804" cy="359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id="{7E0D8A97-F6DA-4204-A8E4-1671F16E8C7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530887" y="6542244"/>
              <a:ext cx="229926" cy="257548"/>
            </a:xfrm>
            <a:prstGeom prst="rect">
              <a:avLst/>
            </a:prstGeom>
          </p:spPr>
        </p:pic>
        <p:pic>
          <p:nvPicPr>
            <p:cNvPr id="15" name="Image 14">
              <a:extLst>
                <a:ext uri="{FF2B5EF4-FFF2-40B4-BE49-F238E27FC236}">
                  <a16:creationId xmlns:a16="http://schemas.microsoft.com/office/drawing/2014/main" id="{6BB6549F-921C-4CAB-9567-74240D50D1A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265228" y="6543852"/>
              <a:ext cx="239967" cy="255940"/>
            </a:xfrm>
            <a:prstGeom prst="rect">
              <a:avLst/>
            </a:prstGeom>
          </p:spPr>
        </p:pic>
        <p:pic>
          <p:nvPicPr>
            <p:cNvPr id="16" name="Image 8" descr="Femto-logo_PowerPoint.jpg">
              <a:extLst>
                <a:ext uri="{FF2B5EF4-FFF2-40B4-BE49-F238E27FC236}">
                  <a16:creationId xmlns:a16="http://schemas.microsoft.com/office/drawing/2014/main" id="{1EBA979D-098C-4993-B2C0-AA633C725D6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11472305" y="6199183"/>
              <a:ext cx="577015" cy="2508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7" name="Picture 2" descr="Fichier:Logo Université de Franche-Comté 2018.png — Wikipédia">
            <a:extLst>
              <a:ext uri="{FF2B5EF4-FFF2-40B4-BE49-F238E27FC236}">
                <a16:creationId xmlns:a16="http://schemas.microsoft.com/office/drawing/2014/main" id="{785012DF-9CB6-4DDB-B9B1-A6D1FDB0B1D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1723" y="6239974"/>
            <a:ext cx="516567" cy="142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1057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C70C7-1ABC-498E-B692-4AA4CE586E8C}" type="datetime1">
              <a:rPr lang="fr-FR" smtClean="0"/>
              <a:t>29/09/2021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5151-E36E-45FD-B78A-1B3CAC2CB1A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45083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181285-2EE8-4FBE-8833-2581A799F081}" type="datetime1">
              <a:rPr lang="fr-FR" smtClean="0"/>
              <a:t>29/09/2021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5151-E36E-45FD-B78A-1B3CAC2CB1A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76030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B4748-1BE1-435D-8D51-17183A65720D}" type="datetime1">
              <a:rPr lang="fr-FR" smtClean="0"/>
              <a:t>29/09/2021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5151-E36E-45FD-B78A-1B3CAC2CB1A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44449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389F8A-B3D5-44FE-BB7C-C6D98DE81F30}" type="datetime1">
              <a:rPr lang="fr-FR" smtClean="0"/>
              <a:t>29/09/2021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5151-E36E-45FD-B78A-1B3CAC2CB1A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07804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48DA5-6A45-4DE8-ADB8-46C9616EB0AF}" type="datetime1">
              <a:rPr lang="fr-FR" smtClean="0"/>
              <a:t>29/09/2021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5151-E36E-45FD-B78A-1B3CAC2CB1A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43687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A99B5-C803-49D8-A2B7-D375CD1ED62D}" type="datetime1">
              <a:rPr lang="fr-FR" smtClean="0"/>
              <a:t>29/09/2021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5151-E36E-45FD-B78A-1B3CAC2CB1A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53287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FB81BC-4BFF-4064-A007-5B1B815BBB41}" type="datetime1">
              <a:rPr lang="fr-FR" smtClean="0"/>
              <a:t>29/09/2021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215151-E36E-45FD-B78A-1B3CAC2CB1A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35589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2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4.png"/><Relationship Id="rId2" Type="http://schemas.openxmlformats.org/officeDocument/2006/relationships/video" Target="file:///D:\webDev\PhD_defense\videos\part_2_methods\export_1D_signal_expansion\video_assembly_1D_export.mp4" TargetMode="External"/><Relationship Id="rId1" Type="http://schemas.microsoft.com/office/2007/relationships/media" Target="file:///D:\webDev\PhD_defense\videos\part_2_methods\export_1D_signal_expansion\video_assembly_1D_export.mp4" TargetMode="External"/><Relationship Id="rId6" Type="http://schemas.openxmlformats.org/officeDocument/2006/relationships/image" Target="../media/image10.jpeg"/><Relationship Id="rId5" Type="http://schemas.openxmlformats.org/officeDocument/2006/relationships/image" Target="../media/image32.png"/><Relationship Id="rId4" Type="http://schemas.openxmlformats.org/officeDocument/2006/relationships/notesSlide" Target="../notesSlides/notesSlide10.xml"/><Relationship Id="rId9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video" Target="file:///D:\webDev\PhD_defense\videos\part_2_methods\export_1D_phase_retrieving\sinewave_1D_unwrapped_phase.mp4" TargetMode="External"/><Relationship Id="rId13" Type="http://schemas.openxmlformats.org/officeDocument/2006/relationships/image" Target="../media/image38.png"/><Relationship Id="rId3" Type="http://schemas.microsoft.com/office/2007/relationships/media" Target="file:///D:\webDev\PhD_defense\videos\part_2_methods\export_1D_phase_retrieving\signal_1D_sampled_FT.mp4" TargetMode="External"/><Relationship Id="rId7" Type="http://schemas.microsoft.com/office/2007/relationships/media" Target="file:///D:\webDev\PhD_defense\videos\part_2_methods\export_1D_phase_retrieving\sinewave_1D_unwrapped_phase.mp4" TargetMode="External"/><Relationship Id="rId12" Type="http://schemas.openxmlformats.org/officeDocument/2006/relationships/image" Target="../media/image37.png"/><Relationship Id="rId17" Type="http://schemas.openxmlformats.org/officeDocument/2006/relationships/image" Target="../media/image51.png"/><Relationship Id="rId2" Type="http://schemas.openxmlformats.org/officeDocument/2006/relationships/video" Target="file:///D:\webDev\PhD_defense\videos\part_2_methods\export_1D_phase_retrieving\sinewave_1D_variable_phi.mp4" TargetMode="External"/><Relationship Id="rId16" Type="http://schemas.openxmlformats.org/officeDocument/2006/relationships/image" Target="../media/image460.png"/><Relationship Id="rId1" Type="http://schemas.microsoft.com/office/2007/relationships/media" Target="file:///D:\webDev\PhD_defense\videos\part_2_methods\export_1D_phase_retrieving\sinewave_1D_variable_phi.mp4" TargetMode="External"/><Relationship Id="rId6" Type="http://schemas.openxmlformats.org/officeDocument/2006/relationships/video" Target="file:///D:\webDev\PhD_defense\videos\part_2_methods\export_1D_phase_retrieving\sinewave_1D_wrapped_phase.mp4" TargetMode="External"/><Relationship Id="rId11" Type="http://schemas.openxmlformats.org/officeDocument/2006/relationships/image" Target="../media/image33.png"/><Relationship Id="rId5" Type="http://schemas.microsoft.com/office/2007/relationships/media" Target="file:///D:\webDev\PhD_defense\videos\part_2_methods\export_1D_phase_retrieving\sinewave_1D_wrapped_phase.mp4" TargetMode="External"/><Relationship Id="rId15" Type="http://schemas.openxmlformats.org/officeDocument/2006/relationships/image" Target="../media/image10.jpeg"/><Relationship Id="rId10" Type="http://schemas.openxmlformats.org/officeDocument/2006/relationships/notesSlide" Target="../notesSlides/notesSlide11.xml"/><Relationship Id="rId4" Type="http://schemas.openxmlformats.org/officeDocument/2006/relationships/video" Target="file:///D:\webDev\PhD_defense\videos\part_2_methods\export_1D_phase_retrieving\signal_1D_sampled_FT.mp4" TargetMode="External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3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2.xml"/><Relationship Id="rId29" Type="http://schemas.openxmlformats.org/officeDocument/2006/relationships/image" Target="file:///D:\webDev\PhD_defense\figures\part_2_methods\mire_2D_def.png" TargetMode="External"/><Relationship Id="rId1" Type="http://schemas.openxmlformats.org/officeDocument/2006/relationships/slideLayout" Target="../slideLayouts/slideLayout2.xml"/><Relationship Id="rId28" Type="http://schemas.openxmlformats.org/officeDocument/2006/relationships/image" Target="../media/image42.png"/><Relationship Id="rId4" Type="http://schemas.openxmlformats.org/officeDocument/2006/relationships/image" Target="../media/image41.png"/><Relationship Id="rId27" Type="http://schemas.openxmlformats.org/officeDocument/2006/relationships/image" Target="../media/image63.png"/><Relationship Id="rId30" Type="http://schemas.openxmlformats.org/officeDocument/2006/relationships/image" Target="file:///D:\webDev\PhD_defense\figures\part_2_methods\mire_2D_def_phase.png" TargetMode="Externa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0.png"/><Relationship Id="rId2" Type="http://schemas.openxmlformats.org/officeDocument/2006/relationships/video" Target="file:///G:\Utilisateurs\antoine.andre\Documents\webDev\PhD_defense\videos\part_2_methods\simu_3D_video.mp4" TargetMode="External"/><Relationship Id="rId1" Type="http://schemas.microsoft.com/office/2007/relationships/media" Target="file:///G:\Utilisateurs\antoine.andre\Documents\webDev\PhD_defense\videos\part_2_methods\simu_3D_video.mp4" TargetMode="External"/><Relationship Id="rId6" Type="http://schemas.openxmlformats.org/officeDocument/2006/relationships/image" Target="../media/image41.png"/><Relationship Id="rId5" Type="http://schemas.openxmlformats.org/officeDocument/2006/relationships/image" Target="../media/image10.jpe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file:///D:\webDev\PhD_defense\figures\part_2_methods\(FIG2)pattern_referential_conventions-01.png" TargetMode="External"/><Relationship Id="rId13" Type="http://schemas.openxmlformats.org/officeDocument/2006/relationships/image" Target="../media/image46.png"/><Relationship Id="rId3" Type="http://schemas.openxmlformats.org/officeDocument/2006/relationships/image" Target="../media/image10.jpeg"/><Relationship Id="rId7" Type="http://schemas.openxmlformats.org/officeDocument/2006/relationships/image" Target="../media/image420.png"/><Relationship Id="rId12" Type="http://schemas.openxmlformats.org/officeDocument/2006/relationships/image" Target="../media/image4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0.png"/><Relationship Id="rId11" Type="http://schemas.openxmlformats.org/officeDocument/2006/relationships/image" Target="../media/image44.png"/><Relationship Id="rId5" Type="http://schemas.openxmlformats.org/officeDocument/2006/relationships/image" Target="../media/image400.png"/><Relationship Id="rId10" Type="http://schemas.openxmlformats.org/officeDocument/2006/relationships/image" Target="../media/image430.png"/><Relationship Id="rId4" Type="http://schemas.openxmlformats.org/officeDocument/2006/relationships/image" Target="../media/image390.png"/><Relationship Id="rId9" Type="http://schemas.openxmlformats.org/officeDocument/2006/relationships/image" Target="file:///D:\webDev\PhD_defense\figures\part_2_methods\(FIG2)pattern_referential_conventions_schema-01.png" TargetMode="Externa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5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7.png"/><Relationship Id="rId12" Type="http://schemas.openxmlformats.org/officeDocument/2006/relationships/image" Target="../media/image54.png"/><Relationship Id="rId2" Type="http://schemas.openxmlformats.org/officeDocument/2006/relationships/video" Target="file:///G:\Utilisateurs\antoine.andre\Documents\webDev\PhD_defense\videos\part_2_methods\simu_3D_video.mp4" TargetMode="External"/><Relationship Id="rId1" Type="http://schemas.microsoft.com/office/2007/relationships/media" Target="file:///G:\Utilisateurs\antoine.andre\Documents\webDev\PhD_defense\videos\part_2_methods\simu_3D_video.mp4" TargetMode="External"/><Relationship Id="rId6" Type="http://schemas.openxmlformats.org/officeDocument/2006/relationships/image" Target="../media/image10.jpeg"/><Relationship Id="rId11" Type="http://schemas.openxmlformats.org/officeDocument/2006/relationships/image" Target="../media/image53.png"/><Relationship Id="rId5" Type="http://schemas.openxmlformats.org/officeDocument/2006/relationships/image" Target="../media/image43.png"/><Relationship Id="rId10" Type="http://schemas.openxmlformats.org/officeDocument/2006/relationships/image" Target="../media/image52.png"/><Relationship Id="rId4" Type="http://schemas.openxmlformats.org/officeDocument/2006/relationships/notesSlide" Target="../notesSlides/notesSlide15.xml"/><Relationship Id="rId9" Type="http://schemas.openxmlformats.org/officeDocument/2006/relationships/image" Target="../media/image50.png"/><Relationship Id="rId14" Type="http://schemas.openxmlformats.org/officeDocument/2006/relationships/image" Target="../media/image56.png"/></Relationships>
</file>

<file path=ppt/slides/_rels/slide16.xml.rels><?xml version="1.0" encoding="UTF-8" standalone="yes"?>
<Relationships xmlns="http://schemas.openxmlformats.org/package/2006/relationships"><Relationship Id="rId18" Type="http://schemas.openxmlformats.org/officeDocument/2006/relationships/image" Target="../media/image67.png"/><Relationship Id="rId3" Type="http://schemas.openxmlformats.org/officeDocument/2006/relationships/image" Target="../media/image10.jpeg"/><Relationship Id="rId17" Type="http://schemas.openxmlformats.org/officeDocument/2006/relationships/image" Target="../media/image66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15" Type="http://schemas.openxmlformats.org/officeDocument/2006/relationships/image" Target="../media/image61.png"/><Relationship Id="rId19" Type="http://schemas.openxmlformats.org/officeDocument/2006/relationships/image" Target="../media/image68.png"/><Relationship Id="rId4" Type="http://schemas.openxmlformats.org/officeDocument/2006/relationships/image" Target="../media/image49.png"/><Relationship Id="rId14" Type="http://schemas.openxmlformats.org/officeDocument/2006/relationships/image" Target="../media/image7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71.png"/><Relationship Id="rId3" Type="http://schemas.openxmlformats.org/officeDocument/2006/relationships/slideLayout" Target="../slideLayouts/slideLayout2.xml"/><Relationship Id="rId7" Type="http://schemas.openxmlformats.org/officeDocument/2006/relationships/image" Target="file:///D:\webDev\PhD_defense\figures\part_2_methods\(FIG5)projection_ambiguity_perspective.png" TargetMode="External"/><Relationship Id="rId12" Type="http://schemas.openxmlformats.org/officeDocument/2006/relationships/image" Target="../media/image70.png"/><Relationship Id="rId2" Type="http://schemas.openxmlformats.org/officeDocument/2006/relationships/video" Target="file:///D:\webDev\PhD_defense\videos\part_2_methods\Supp_Mat_1.mp4" TargetMode="External"/><Relationship Id="rId1" Type="http://schemas.microsoft.com/office/2007/relationships/media" Target="file:///D:\webDev\PhD_defense\videos\part_2_methods\Supp_Mat_1.mp4" TargetMode="External"/><Relationship Id="rId6" Type="http://schemas.openxmlformats.org/officeDocument/2006/relationships/image" Target="../media/image57.png"/><Relationship Id="rId11" Type="http://schemas.openxmlformats.org/officeDocument/2006/relationships/image" Target="../media/image69.png"/><Relationship Id="rId5" Type="http://schemas.openxmlformats.org/officeDocument/2006/relationships/image" Target="../media/image10.jpeg"/><Relationship Id="rId10" Type="http://schemas.openxmlformats.org/officeDocument/2006/relationships/image" Target="../media/image64.png"/><Relationship Id="rId4" Type="http://schemas.openxmlformats.org/officeDocument/2006/relationships/notesSlide" Target="../notesSlides/notesSlide17.xml"/><Relationship Id="rId9" Type="http://schemas.openxmlformats.org/officeDocument/2006/relationships/image" Target="../media/image62.png"/><Relationship Id="rId14" Type="http://schemas.openxmlformats.org/officeDocument/2006/relationships/image" Target="../media/image7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10.jpe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file:///G:\Utilisateurs\antoine.andre\Documents\webDev\PhD_defense\figures\part_2_methods\explicationCodage(FIG1).png" TargetMode="Externa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13" Type="http://schemas.openxmlformats.org/officeDocument/2006/relationships/diagramQuickStyle" Target="../diagrams/quickStyle1.xml"/><Relationship Id="rId3" Type="http://schemas.openxmlformats.org/officeDocument/2006/relationships/image" Target="../media/image10.jpeg"/><Relationship Id="rId7" Type="http://schemas.openxmlformats.org/officeDocument/2006/relationships/diagramLayout" Target="../diagrams/layout1.xml"/><Relationship Id="rId12" Type="http://schemas.openxmlformats.org/officeDocument/2006/relationships/diagramLayout" Target="../diagrams/layout1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1.xml"/><Relationship Id="rId11" Type="http://schemas.openxmlformats.org/officeDocument/2006/relationships/diagramData" Target="../diagrams/data2.xml"/><Relationship Id="rId5" Type="http://schemas.openxmlformats.org/officeDocument/2006/relationships/image" Target="file:///G:\Utilisateurs\antoine.andre\Documents\webDev\PhD_defense\figures\part_2_methods\decodageSequenceThumbnail(FIG4).png" TargetMode="External"/><Relationship Id="rId15" Type="http://schemas.openxmlformats.org/officeDocument/2006/relationships/image" Target="../media/image730.png"/><Relationship Id="rId10" Type="http://schemas.microsoft.com/office/2007/relationships/diagramDrawing" Target="../diagrams/drawing1.xml"/><Relationship Id="rId4" Type="http://schemas.openxmlformats.org/officeDocument/2006/relationships/image" Target="file:///G:\Utilisateurs\antoine.andre\Documents\webDev\PhD_defense\figures\part_2_methods\backgroundForegroundRGB(FIG3).png" TargetMode="External"/><Relationship Id="rId9" Type="http://schemas.openxmlformats.org/officeDocument/2006/relationships/diagramColors" Target="../diagrams/colors1.xml"/><Relationship Id="rId14" Type="http://schemas.openxmlformats.org/officeDocument/2006/relationships/diagramColors" Target="../diagrams/colors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slideLayout" Target="../slideLayouts/slideLayout2.xml"/><Relationship Id="rId7" Type="http://schemas.openxmlformats.org/officeDocument/2006/relationships/image" Target="file:///G:\Utilisateurs\antoine.andre\Documents\webDev\PhD_defense\figures\part_3_performances\resolutionBasseLumiere(FIG7).png" TargetMode="External"/><Relationship Id="rId2" Type="http://schemas.openxmlformats.org/officeDocument/2006/relationships/video" Target="file:///D:\webDev\PhD_defense\videos\part_3_performances\TmechRotationSmaract.mp4" TargetMode="External"/><Relationship Id="rId1" Type="http://schemas.microsoft.com/office/2007/relationships/media" Target="file:///D:\webDev\PhD_defense\videos\part_3_performances\TmechRotationSmaract.mp4" TargetMode="External"/><Relationship Id="rId6" Type="http://schemas.openxmlformats.org/officeDocument/2006/relationships/image" Target="file:///G:\Utilisateurs\antoine.andre\Documents\webDev\PhD_defense\figures\part_3_performances\setup_micro_pattern_lighting.png" TargetMode="External"/><Relationship Id="rId5" Type="http://schemas.openxmlformats.org/officeDocument/2006/relationships/image" Target="../media/image10.jpeg"/><Relationship Id="rId4" Type="http://schemas.openxmlformats.org/officeDocument/2006/relationships/notesSlide" Target="../notesSlides/notesSlide21.xml"/><Relationship Id="rId9" Type="http://schemas.openxmlformats.org/officeDocument/2006/relationships/image" Target="../media/image77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file:///D:\webDev\PhD_defense\videos\part_3_performances\TmechVideoLargeScale.mp4" TargetMode="External"/><Relationship Id="rId1" Type="http://schemas.microsoft.com/office/2007/relationships/media" Target="file:///D:\webDev\PhD_defense\videos\part_3_performances\TmechVideoLargeScale.mp4" TargetMode="External"/><Relationship Id="rId6" Type="http://schemas.openxmlformats.org/officeDocument/2006/relationships/image" Target="file:///G:\Utilisateurs\antoine.andre\Documents\webDev\PhD_defense\figures\part_3_performances\resolutionBasseLumiere(FIG7).png" TargetMode="External"/><Relationship Id="rId5" Type="http://schemas.openxmlformats.org/officeDocument/2006/relationships/image" Target="../media/image10.jpeg"/><Relationship Id="rId10" Type="http://schemas.openxmlformats.org/officeDocument/2006/relationships/image" Target="../media/image80.png"/><Relationship Id="rId4" Type="http://schemas.openxmlformats.org/officeDocument/2006/relationships/notesSlide" Target="../notesSlides/notesSlide22.xml"/><Relationship Id="rId9" Type="http://schemas.openxmlformats.org/officeDocument/2006/relationships/image" Target="../media/image77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file:///G:\Utilisateurs\antoine.andre\Documents\webDev\PhD_defense\figures\part_3_performances\(FIG13a)comparison_6Dof_translations.png" TargetMode="External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82.png"/><Relationship Id="rId2" Type="http://schemas.openxmlformats.org/officeDocument/2006/relationships/video" Target="file:///D:\webDev\PhD_defense\videos\part_3_performances\Supp_Mat_3.mp4" TargetMode="External"/><Relationship Id="rId1" Type="http://schemas.microsoft.com/office/2007/relationships/media" Target="file:///D:\webDev\PhD_defense\videos\part_3_performances\Supp_Mat_3.mp4" TargetMode="External"/><Relationship Id="rId6" Type="http://schemas.openxmlformats.org/officeDocument/2006/relationships/image" Target="../media/image81.png"/><Relationship Id="rId11" Type="http://schemas.openxmlformats.org/officeDocument/2006/relationships/image" Target="../media/image800.png"/><Relationship Id="rId5" Type="http://schemas.openxmlformats.org/officeDocument/2006/relationships/image" Target="../media/image10.jpeg"/><Relationship Id="rId10" Type="http://schemas.openxmlformats.org/officeDocument/2006/relationships/image" Target="file:///G:\Utilisateurs\antoine.andre\Documents\webDev\PhD_defense\figures\part_3_performances\(FIG10a)resolution_off_axis_microscope.png" TargetMode="External"/><Relationship Id="rId4" Type="http://schemas.openxmlformats.org/officeDocument/2006/relationships/notesSlide" Target="../notesSlides/notesSlide23.xml"/><Relationship Id="rId9" Type="http://schemas.openxmlformats.org/officeDocument/2006/relationships/image" Target="file:///G:\Utilisateurs\antoine.andre\Documents\webDev\PhD_defense\figures\part_3_performances\(FIG13b)comparison_6Dof_angles.png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file:///D:\webDev\PhD_defense\figures\part_3_performances\resolutionBasseLumiere(FIG7).png" TargetMode="External"/><Relationship Id="rId5" Type="http://schemas.openxmlformats.org/officeDocument/2006/relationships/image" Target="file:///D:\webDev\PhD_defense\figures\part_3_performances\occlusionPercentageComparison(FIG10).png" TargetMode="External"/><Relationship Id="rId4" Type="http://schemas.openxmlformats.org/officeDocument/2006/relationships/image" Target="file:///D:\webDev\PhD_defense\figures\part_3_performances\courbeDefocus(FIG8).png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projects.femto-st.fr/vernier/en" TargetMode="External"/><Relationship Id="rId4" Type="http://schemas.openxmlformats.org/officeDocument/2006/relationships/image" Target="../media/image8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file:///D:\webDev\PhD_defense\figures\part_4_applications\vernier_website.PNG" TargetMode="External"/><Relationship Id="rId3" Type="http://schemas.openxmlformats.org/officeDocument/2006/relationships/image" Target="../media/image10.jpeg"/><Relationship Id="rId7" Type="http://schemas.openxmlformats.org/officeDocument/2006/relationships/image" Target="file:///D:\webDev\PhD_defense\videos\part_4_applications\bitmappattern_0.gif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file:///D:\webDev\PhD_defense\videos\part_4_applications\qrcodepattern.gif" TargetMode="External"/><Relationship Id="rId5" Type="http://schemas.openxmlformats.org/officeDocument/2006/relationships/image" Target="file:///D:\webDev\PhD_defense\videos\part_4_applications\megarenapattern.gif" TargetMode="External"/><Relationship Id="rId10" Type="http://schemas.openxmlformats.org/officeDocument/2006/relationships/image" Target="file:///D:\webDev\PhD_defense\figures\part_4_applications\vernier_doc.PNG" TargetMode="External"/><Relationship Id="rId4" Type="http://schemas.openxmlformats.org/officeDocument/2006/relationships/image" Target="file:///D:\webDev\PhD_defense\videos\part_4_applications\periodicpattern2.gif" TargetMode="External"/><Relationship Id="rId9" Type="http://schemas.openxmlformats.org/officeDocument/2006/relationships/hyperlink" Target="https://projects.femto-st.fr/vernier/en" TargetMode="Externa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3.xml"/><Relationship Id="rId13" Type="http://schemas.openxmlformats.org/officeDocument/2006/relationships/diagramData" Target="../diagrams/data4.xml"/><Relationship Id="rId18" Type="http://schemas.openxmlformats.org/officeDocument/2006/relationships/image" Target="file:///D:\webDev\PhD_defense\figures\part_4_applications\triskele_bot_Benjamin_schema.png" TargetMode="External"/><Relationship Id="rId3" Type="http://schemas.openxmlformats.org/officeDocument/2006/relationships/slideLayout" Target="../slideLayouts/slideLayout2.xml"/><Relationship Id="rId7" Type="http://schemas.openxmlformats.org/officeDocument/2006/relationships/image" Target="file:///G:\Utilisateurs\antoine.andre\Documents\webDev\PhD_defense\figures\part_4_applications\setup_expe_triskele.png" TargetMode="External"/><Relationship Id="rId12" Type="http://schemas.microsoft.com/office/2007/relationships/diagramDrawing" Target="../diagrams/drawing2.xml"/><Relationship Id="rId17" Type="http://schemas.microsoft.com/office/2007/relationships/diagramDrawing" Target="../diagrams/drawing3.xml"/><Relationship Id="rId2" Type="http://schemas.openxmlformats.org/officeDocument/2006/relationships/video" Target="file:///G:\Utilisateurs\antoine.andre\Documents\webDev\PhD_defense\videos\part_4_applications\robot_oscar_icra.mp4" TargetMode="External"/><Relationship Id="rId16" Type="http://schemas.openxmlformats.org/officeDocument/2006/relationships/diagramColors" Target="../diagrams/colors3.xml"/><Relationship Id="rId1" Type="http://schemas.microsoft.com/office/2007/relationships/media" Target="file:///G:\Utilisateurs\antoine.andre\Documents\webDev\PhD_defense\videos\part_4_applications\robot_oscar_icra.mp4" TargetMode="External"/><Relationship Id="rId6" Type="http://schemas.openxmlformats.org/officeDocument/2006/relationships/image" Target="file:///G:\Utilisateurs\antoine.andre\Documents\webDev\PhD_defense\figures\coleagues_pictures\benjamin.jpg" TargetMode="External"/><Relationship Id="rId11" Type="http://schemas.openxmlformats.org/officeDocument/2006/relationships/diagramColors" Target="../diagrams/colors2.xml"/><Relationship Id="rId5" Type="http://schemas.openxmlformats.org/officeDocument/2006/relationships/image" Target="../media/image10.jpeg"/><Relationship Id="rId15" Type="http://schemas.openxmlformats.org/officeDocument/2006/relationships/diagramQuickStyle" Target="../diagrams/quickStyle3.xml"/><Relationship Id="rId10" Type="http://schemas.openxmlformats.org/officeDocument/2006/relationships/diagramQuickStyle" Target="../diagrams/quickStyle2.xml"/><Relationship Id="rId19" Type="http://schemas.openxmlformats.org/officeDocument/2006/relationships/image" Target="../media/image85.png"/><Relationship Id="rId4" Type="http://schemas.openxmlformats.org/officeDocument/2006/relationships/notesSlide" Target="../notesSlides/notesSlide28.xml"/><Relationship Id="rId9" Type="http://schemas.openxmlformats.org/officeDocument/2006/relationships/diagramLayout" Target="../diagrams/layout2.xml"/><Relationship Id="rId14" Type="http://schemas.openxmlformats.org/officeDocument/2006/relationships/diagramLayout" Target="../diagrams/layout3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4.xml"/><Relationship Id="rId13" Type="http://schemas.openxmlformats.org/officeDocument/2006/relationships/image" Target="file:///D:\webDev\PhD_defense\figures\part_4_applications\fiber_carac_Jason_schema.png" TargetMode="External"/><Relationship Id="rId3" Type="http://schemas.openxmlformats.org/officeDocument/2006/relationships/slideLayout" Target="../slideLayouts/slideLayout2.xml"/><Relationship Id="rId7" Type="http://schemas.openxmlformats.org/officeDocument/2006/relationships/diagramLayout" Target="../diagrams/layout4.xml"/><Relationship Id="rId12" Type="http://schemas.openxmlformats.org/officeDocument/2006/relationships/image" Target="file:///G:\Utilisateurs\antoine.andre\Documents\webDev\PhD_defense\figures\coleagues_pictures\govilas.jpg" TargetMode="External"/><Relationship Id="rId2" Type="http://schemas.openxmlformats.org/officeDocument/2006/relationships/video" Target="file:///D:\webDev\PhD_defense\videos\part_4_applications\single_fiber_compression_test_2.mp4" TargetMode="External"/><Relationship Id="rId1" Type="http://schemas.microsoft.com/office/2007/relationships/media" Target="file:///D:\webDev\PhD_defense\videos\part_4_applications\single_fiber_compression_test_2.mp4" TargetMode="External"/><Relationship Id="rId6" Type="http://schemas.openxmlformats.org/officeDocument/2006/relationships/diagramData" Target="../diagrams/data5.xml"/><Relationship Id="rId11" Type="http://schemas.openxmlformats.org/officeDocument/2006/relationships/image" Target="../media/image10.jpeg"/><Relationship Id="rId5" Type="http://schemas.openxmlformats.org/officeDocument/2006/relationships/image" Target="../media/image86.png"/><Relationship Id="rId10" Type="http://schemas.microsoft.com/office/2007/relationships/diagramDrawing" Target="../diagrams/drawing4.xml"/><Relationship Id="rId4" Type="http://schemas.openxmlformats.org/officeDocument/2006/relationships/notesSlide" Target="../notesSlides/notesSlide29.xml"/><Relationship Id="rId9" Type="http://schemas.openxmlformats.org/officeDocument/2006/relationships/diagramColors" Target="../diagrams/colors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file:///D:\webDev\PhD_defense\figures\part_1_intro\intro_slide_1_1.png" TargetMode="External"/><Relationship Id="rId3" Type="http://schemas.openxmlformats.org/officeDocument/2006/relationships/image" Target="file:///G:\Utilisateurs\antoine.andre\Documents\webDev\PhD_defense\figures\part_1_intro\IMG_6070.JPG" TargetMode="External"/><Relationship Id="rId7" Type="http://schemas.openxmlformats.org/officeDocument/2006/relationships/image" Target="file:///G:\Utilisateurs\antoine.andre\Documents\webDev\PhD_defense\figures\part_1_intro\Image-fluidic-chip-being-assembled2.png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file:///G:\Utilisateurs\antoine.andre\Documents\webDev\PhD_defense\figures\part_1_intro\fibreJason.png" TargetMode="External"/><Relationship Id="rId5" Type="http://schemas.openxmlformats.org/officeDocument/2006/relationships/image" Target="file:///G:\Utilisateurs\antoine.andre\Documents\webDev\PhD_defense\figures\part_1_intro\6DOF_parallel_soft_robot.png" TargetMode="External"/><Relationship Id="rId10" Type="http://schemas.openxmlformats.org/officeDocument/2006/relationships/image" Target="file:///D:\webDev\PhD_defense\figures\part_1_intro\nanoscribe.jpg" TargetMode="External"/><Relationship Id="rId4" Type="http://schemas.openxmlformats.org/officeDocument/2006/relationships/image" Target="../media/image10.jpeg"/><Relationship Id="rId9" Type="http://schemas.openxmlformats.org/officeDocument/2006/relationships/image" Target="file:///D:\webDev\PhD_defense\figures\part_1_intro\intro_slide_1_2.png" TargetMode="Externa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6.xml"/><Relationship Id="rId13" Type="http://schemas.openxmlformats.org/officeDocument/2006/relationships/image" Target="file:///D:\webDev\PhD_defense\figures\part_4_applications\microfluidicChipAssemblySchema_JPG.jpg" TargetMode="External"/><Relationship Id="rId3" Type="http://schemas.openxmlformats.org/officeDocument/2006/relationships/slideLayout" Target="../slideLayouts/slideLayout2.xml"/><Relationship Id="rId7" Type="http://schemas.openxmlformats.org/officeDocument/2006/relationships/image" Target="file:///G:\Utilisateurs\antoine.andre\Documents\webDev\PhD_defense\figures\coleagues_pictures\Olivier.png" TargetMode="External"/><Relationship Id="rId12" Type="http://schemas.microsoft.com/office/2007/relationships/diagramDrawing" Target="../diagrams/drawing5.xml"/><Relationship Id="rId2" Type="http://schemas.openxmlformats.org/officeDocument/2006/relationships/video" Target="file:///D:\webDev\PhD_defense\videos\part_4_applications\assemblage_puces_hp_codes0001-1300.mp4" TargetMode="External"/><Relationship Id="rId1" Type="http://schemas.microsoft.com/office/2007/relationships/media" Target="file:///D:\webDev\PhD_defense\videos\part_4_applications\assemblage_puces_hp_codes0001-1300.mp4" TargetMode="External"/><Relationship Id="rId6" Type="http://schemas.openxmlformats.org/officeDocument/2006/relationships/image" Target="../media/image87.png"/><Relationship Id="rId11" Type="http://schemas.openxmlformats.org/officeDocument/2006/relationships/diagramColors" Target="../diagrams/colors5.xml"/><Relationship Id="rId5" Type="http://schemas.openxmlformats.org/officeDocument/2006/relationships/image" Target="../media/image10.jpeg"/><Relationship Id="rId10" Type="http://schemas.openxmlformats.org/officeDocument/2006/relationships/diagramQuickStyle" Target="../diagrams/quickStyle5.xml"/><Relationship Id="rId4" Type="http://schemas.openxmlformats.org/officeDocument/2006/relationships/notesSlide" Target="../notesSlides/notesSlide30.xml"/><Relationship Id="rId9" Type="http://schemas.openxmlformats.org/officeDocument/2006/relationships/diagramLayout" Target="../diagrams/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file:///G:\Utilisateurs\antoine.andre\Documents\webDev\PhD_defense\figures\conclu\megaremaTiltedConclu_spectrum.png" TargetMode="External"/><Relationship Id="rId3" Type="http://schemas.openxmlformats.org/officeDocument/2006/relationships/image" Target="../media/image10.jpeg"/><Relationship Id="rId7" Type="http://schemas.openxmlformats.org/officeDocument/2006/relationships/image" Target="file:///G:\Utilisateurs\antoine.andre\Documents\webDev\PhD_defense\figures\conclu\megaremaTiltedConclu.png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file:///D:\webDev\PhD_defense\figures\hexa_conclu.png" TargetMode="External"/><Relationship Id="rId9" Type="http://schemas.openxmlformats.org/officeDocument/2006/relationships/image" Target="file:///G:\Utilisateurs\antoine.andre\Documents\webDev\PhD_defense\figures\conclu\megaremaTiltedConclu_thumbnail.png" TargetMode="Externa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13" Type="http://schemas.openxmlformats.org/officeDocument/2006/relationships/image" Target="../media/image99.png"/><Relationship Id="rId18" Type="http://schemas.openxmlformats.org/officeDocument/2006/relationships/image" Target="file:///G:\Utilisateurs\antoine.andre\Documents\webDev\PhD_defense\figures\conclu\people_above.jpg" TargetMode="External"/><Relationship Id="rId3" Type="http://schemas.openxmlformats.org/officeDocument/2006/relationships/image" Target="../media/image10.jpeg"/><Relationship Id="rId7" Type="http://schemas.openxmlformats.org/officeDocument/2006/relationships/image" Target="../media/image93.png"/><Relationship Id="rId12" Type="http://schemas.openxmlformats.org/officeDocument/2006/relationships/image" Target="../media/image98.png"/><Relationship Id="rId17" Type="http://schemas.openxmlformats.org/officeDocument/2006/relationships/image" Target="file:///G:\Utilisateurs\antoine.andre\Documents\webDev\PhD_defense\figures\conclu\megarena.png" TargetMode="External"/><Relationship Id="rId2" Type="http://schemas.openxmlformats.org/officeDocument/2006/relationships/notesSlide" Target="../notesSlides/notesSlide33.xml"/><Relationship Id="rId16" Type="http://schemas.openxmlformats.org/officeDocument/2006/relationships/image" Target="file:///G:\Utilisateurs\antoine.andre\Documents\webDev\PhD_defense\figures\conclu\water_molecule.jpg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11" Type="http://schemas.openxmlformats.org/officeDocument/2006/relationships/image" Target="../media/image97.png"/><Relationship Id="rId5" Type="http://schemas.openxmlformats.org/officeDocument/2006/relationships/image" Target="../media/image91.png"/><Relationship Id="rId15" Type="http://schemas.openxmlformats.org/officeDocument/2006/relationships/image" Target="file:///G:\Utilisateurs\antoine.andre\Documents\webDev\PhD_defense\figures\conclu\earth_img.jpg" TargetMode="External"/><Relationship Id="rId10" Type="http://schemas.openxmlformats.org/officeDocument/2006/relationships/image" Target="../media/image96.png"/><Relationship Id="rId4" Type="http://schemas.openxmlformats.org/officeDocument/2006/relationships/image" Target="file:///D:\webDev\PhD_defense\figures\hexa_conclu.png" TargetMode="External"/><Relationship Id="rId9" Type="http://schemas.openxmlformats.org/officeDocument/2006/relationships/image" Target="../media/image95.png"/><Relationship Id="rId14" Type="http://schemas.microsoft.com/office/2007/relationships/hdphoto" Target="../media/hdphoto1.wdp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file:///D:\webDev\PhD_defense\figures\hexa_conclu_2.png" TargetMode="External"/><Relationship Id="rId3" Type="http://schemas.openxmlformats.org/officeDocument/2006/relationships/image" Target="../media/image10.jpeg"/><Relationship Id="rId7" Type="http://schemas.openxmlformats.org/officeDocument/2006/relationships/image" Target="../media/image94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930.png"/><Relationship Id="rId5" Type="http://schemas.openxmlformats.org/officeDocument/2006/relationships/image" Target="../media/image100.png"/><Relationship Id="rId10" Type="http://schemas.openxmlformats.org/officeDocument/2006/relationships/image" Target="../media/image920.png"/><Relationship Id="rId4" Type="http://schemas.openxmlformats.org/officeDocument/2006/relationships/image" Target="file:///D:\webDev\PhD_defense\figures\hexa_conclu.png" TargetMode="External"/><Relationship Id="rId9" Type="http://schemas.openxmlformats.org/officeDocument/2006/relationships/image" Target="../media/image910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0.png"/><Relationship Id="rId3" Type="http://schemas.openxmlformats.org/officeDocument/2006/relationships/image" Target="../media/image10.jpeg"/><Relationship Id="rId7" Type="http://schemas.openxmlformats.org/officeDocument/2006/relationships/image" Target="../media/image10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Relationship Id="rId9" Type="http://schemas.openxmlformats.org/officeDocument/2006/relationships/image" Target="../media/image990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0.png"/><Relationship Id="rId3" Type="http://schemas.openxmlformats.org/officeDocument/2006/relationships/image" Target="../media/image10.jpeg"/><Relationship Id="rId7" Type="http://schemas.openxmlformats.org/officeDocument/2006/relationships/image" Target="file:///D:\webDev\PhD_defense\figures\part_5_perspectives\phase_10x_img.png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file:///D:\webDev\PhD_defense\figures\part_5_perspectives\intensity_10x_img.png" TargetMode="External"/><Relationship Id="rId5" Type="http://schemas.openxmlformats.org/officeDocument/2006/relationships/image" Target="file:///D:\webDev\PhD_defense\figures\part_5_perspectives\hologram_10x.tif" TargetMode="External"/><Relationship Id="rId4" Type="http://schemas.openxmlformats.org/officeDocument/2006/relationships/image" Target="file:///D:\webDev\PhD_defense\figures\part_5_perspectives\IMG_8021.jpg" TargetMode="External"/><Relationship Id="rId9" Type="http://schemas.openxmlformats.org/officeDocument/2006/relationships/image" Target="../media/image101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file:///D:\webDev\PhD_defense\videos\part_5_conclusion\theta_x_rotation_analysis_long.mp4" TargetMode="External"/><Relationship Id="rId1" Type="http://schemas.microsoft.com/office/2007/relationships/media" Target="file:///D:\webDev\PhD_defense\videos\part_5_conclusion\theta_x_rotation_analysis_long.mp4" TargetMode="External"/><Relationship Id="rId6" Type="http://schemas.openxmlformats.org/officeDocument/2006/relationships/image" Target="../media/image105.png"/><Relationship Id="rId5" Type="http://schemas.openxmlformats.org/officeDocument/2006/relationships/image" Target="../media/image10.jpeg"/><Relationship Id="rId4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0.png"/><Relationship Id="rId5" Type="http://schemas.openxmlformats.org/officeDocument/2006/relationships/image" Target="file:///D:\webDev\PhD_defense\figures\part_5_perspectives\mire_sphere_perspective.png" TargetMode="External"/><Relationship Id="rId4" Type="http://schemas.openxmlformats.org/officeDocument/2006/relationships/image" Target="file:///D:\webDev\PhD_defense\figures\icosphere_megarena_3.png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video" Target="file:///D:\webDev\PhD_defense\videos\part_1_intro\cam_2_part_1.mp4" TargetMode="External"/><Relationship Id="rId13" Type="http://schemas.microsoft.com/office/2007/relationships/media" Target="file:///D:\webDev\PhD_defense\videos\part_1_intro\cam_2_part_4.mp4" TargetMode="External"/><Relationship Id="rId18" Type="http://schemas.openxmlformats.org/officeDocument/2006/relationships/image" Target="../media/image16.png"/><Relationship Id="rId3" Type="http://schemas.microsoft.com/office/2007/relationships/media" Target="file:///D:\webDev\PhD_defense\videos\part_1_intro\cam_1_part_2.mp4" TargetMode="External"/><Relationship Id="rId21" Type="http://schemas.openxmlformats.org/officeDocument/2006/relationships/image" Target="../media/image19.png"/><Relationship Id="rId7" Type="http://schemas.microsoft.com/office/2007/relationships/media" Target="file:///D:\webDev\PhD_defense\videos\part_1_intro\cam_2_part_1.mp4" TargetMode="External"/><Relationship Id="rId12" Type="http://schemas.openxmlformats.org/officeDocument/2006/relationships/video" Target="file:///D:\webDev\PhD_defense\videos\part_1_intro\cam_2_part_3.mp4" TargetMode="External"/><Relationship Id="rId17" Type="http://schemas.openxmlformats.org/officeDocument/2006/relationships/image" Target="../media/image10.jpeg"/><Relationship Id="rId2" Type="http://schemas.openxmlformats.org/officeDocument/2006/relationships/video" Target="file:///D:\webDev\PhD_defense\videos\part_1_intro\cam_1_part_1.mp4" TargetMode="External"/><Relationship Id="rId16" Type="http://schemas.openxmlformats.org/officeDocument/2006/relationships/notesSlide" Target="../notesSlides/notesSlide4.xml"/><Relationship Id="rId20" Type="http://schemas.openxmlformats.org/officeDocument/2006/relationships/image" Target="../media/image18.png"/><Relationship Id="rId1" Type="http://schemas.microsoft.com/office/2007/relationships/media" Target="file:///D:\webDev\PhD_defense\videos\part_1_intro\cam_1_part_1.mp4" TargetMode="External"/><Relationship Id="rId6" Type="http://schemas.openxmlformats.org/officeDocument/2006/relationships/video" Target="file:///D:\webDev\PhD_defense\videos\part_1_intro\cam_1_part_3.mp4" TargetMode="External"/><Relationship Id="rId11" Type="http://schemas.microsoft.com/office/2007/relationships/media" Target="file:///D:\webDev\PhD_defense\videos\part_1_intro\cam_2_part_3.mp4" TargetMode="External"/><Relationship Id="rId24" Type="http://schemas.openxmlformats.org/officeDocument/2006/relationships/image" Target="../media/image22.png"/><Relationship Id="rId5" Type="http://schemas.microsoft.com/office/2007/relationships/media" Target="file:///D:\webDev\PhD_defense\videos\part_1_intro\cam_1_part_3.mp4" TargetMode="External"/><Relationship Id="rId15" Type="http://schemas.openxmlformats.org/officeDocument/2006/relationships/slideLayout" Target="../slideLayouts/slideLayout2.xml"/><Relationship Id="rId23" Type="http://schemas.openxmlformats.org/officeDocument/2006/relationships/image" Target="../media/image21.png"/><Relationship Id="rId10" Type="http://schemas.openxmlformats.org/officeDocument/2006/relationships/video" Target="file:///D:\webDev\PhD_defense\videos\part_1_intro\cam_2_part_2.mp4" TargetMode="External"/><Relationship Id="rId19" Type="http://schemas.openxmlformats.org/officeDocument/2006/relationships/image" Target="../media/image17.png"/><Relationship Id="rId4" Type="http://schemas.openxmlformats.org/officeDocument/2006/relationships/video" Target="file:///D:\webDev\PhD_defense\videos\part_1_intro\cam_1_part_2.mp4" TargetMode="External"/><Relationship Id="rId9" Type="http://schemas.microsoft.com/office/2007/relationships/media" Target="file:///D:\webDev\PhD_defense\videos\part_1_intro\cam_2_part_2.mp4" TargetMode="External"/><Relationship Id="rId14" Type="http://schemas.openxmlformats.org/officeDocument/2006/relationships/video" Target="file:///D:\webDev\PhD_defense\videos\part_1_intro\cam_2_part_4.mp4" TargetMode="External"/><Relationship Id="rId22" Type="http://schemas.openxmlformats.org/officeDocument/2006/relationships/image" Target="../media/image2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file:///G:\Utilisateurs\antoine.andre\Documents\webDev\PhD_defense\videos\part_2_methods\simu_3D_perspective_phase_maps.mp4" TargetMode="External"/><Relationship Id="rId1" Type="http://schemas.microsoft.com/office/2007/relationships/media" Target="file:///G:\Utilisateurs\antoine.andre\Documents\webDev\PhD_defense\videos\part_2_methods\simu_3D_perspective_phase_maps.mp4" TargetMode="External"/><Relationship Id="rId6" Type="http://schemas.openxmlformats.org/officeDocument/2006/relationships/image" Target="../media/image106.png"/><Relationship Id="rId5" Type="http://schemas.openxmlformats.org/officeDocument/2006/relationships/image" Target="../media/image10.jpeg"/><Relationship Id="rId4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4.jpg"/><Relationship Id="rId18" Type="http://schemas.openxmlformats.org/officeDocument/2006/relationships/image" Target="../media/image119.png"/><Relationship Id="rId26" Type="http://schemas.openxmlformats.org/officeDocument/2006/relationships/image" Target="../media/image127.jpg"/><Relationship Id="rId39" Type="http://schemas.openxmlformats.org/officeDocument/2006/relationships/image" Target="../media/image140.jpg"/><Relationship Id="rId21" Type="http://schemas.openxmlformats.org/officeDocument/2006/relationships/image" Target="../media/image122.jpg"/><Relationship Id="rId34" Type="http://schemas.openxmlformats.org/officeDocument/2006/relationships/image" Target="../media/image135.jpg"/><Relationship Id="rId42" Type="http://schemas.openxmlformats.org/officeDocument/2006/relationships/image" Target="../media/image143.jpg"/><Relationship Id="rId47" Type="http://schemas.openxmlformats.org/officeDocument/2006/relationships/image" Target="../media/image148.jpg"/><Relationship Id="rId7" Type="http://schemas.openxmlformats.org/officeDocument/2006/relationships/image" Target="../media/image108.png"/><Relationship Id="rId2" Type="http://schemas.openxmlformats.org/officeDocument/2006/relationships/notesSlide" Target="../notesSlides/notesSlide42.xml"/><Relationship Id="rId16" Type="http://schemas.openxmlformats.org/officeDocument/2006/relationships/image" Target="../media/image117.jpeg"/><Relationship Id="rId29" Type="http://schemas.openxmlformats.org/officeDocument/2006/relationships/image" Target="../media/image130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7.jpg"/><Relationship Id="rId11" Type="http://schemas.openxmlformats.org/officeDocument/2006/relationships/image" Target="../media/image112.jpg"/><Relationship Id="rId24" Type="http://schemas.openxmlformats.org/officeDocument/2006/relationships/image" Target="../media/image125.jpg"/><Relationship Id="rId32" Type="http://schemas.openxmlformats.org/officeDocument/2006/relationships/image" Target="../media/image133.jpg"/><Relationship Id="rId37" Type="http://schemas.openxmlformats.org/officeDocument/2006/relationships/image" Target="../media/image138.jpg"/><Relationship Id="rId40" Type="http://schemas.openxmlformats.org/officeDocument/2006/relationships/image" Target="../media/image141.jpg"/><Relationship Id="rId45" Type="http://schemas.openxmlformats.org/officeDocument/2006/relationships/image" Target="../media/image146.jpg"/><Relationship Id="rId5" Type="http://schemas.openxmlformats.org/officeDocument/2006/relationships/image" Target="../media/image13.jpeg"/><Relationship Id="rId15" Type="http://schemas.openxmlformats.org/officeDocument/2006/relationships/image" Target="../media/image116.jpg"/><Relationship Id="rId23" Type="http://schemas.openxmlformats.org/officeDocument/2006/relationships/image" Target="../media/image124.jpg"/><Relationship Id="rId28" Type="http://schemas.openxmlformats.org/officeDocument/2006/relationships/image" Target="../media/image129.png"/><Relationship Id="rId36" Type="http://schemas.openxmlformats.org/officeDocument/2006/relationships/image" Target="../media/image137.jpg"/><Relationship Id="rId10" Type="http://schemas.openxmlformats.org/officeDocument/2006/relationships/image" Target="../media/image111.jpg"/><Relationship Id="rId19" Type="http://schemas.openxmlformats.org/officeDocument/2006/relationships/image" Target="../media/image120.jpg"/><Relationship Id="rId31" Type="http://schemas.openxmlformats.org/officeDocument/2006/relationships/image" Target="../media/image132.jpg"/><Relationship Id="rId44" Type="http://schemas.openxmlformats.org/officeDocument/2006/relationships/image" Target="../media/image145.jpg"/><Relationship Id="rId4" Type="http://schemas.openxmlformats.org/officeDocument/2006/relationships/image" Target="../media/image11.png"/><Relationship Id="rId9" Type="http://schemas.openxmlformats.org/officeDocument/2006/relationships/image" Target="../media/image110.jpg"/><Relationship Id="rId14" Type="http://schemas.openxmlformats.org/officeDocument/2006/relationships/image" Target="../media/image115.jpg"/><Relationship Id="rId22" Type="http://schemas.openxmlformats.org/officeDocument/2006/relationships/image" Target="../media/image123.jpg"/><Relationship Id="rId27" Type="http://schemas.openxmlformats.org/officeDocument/2006/relationships/image" Target="../media/image128.jpg"/><Relationship Id="rId30" Type="http://schemas.openxmlformats.org/officeDocument/2006/relationships/image" Target="../media/image131.jpg"/><Relationship Id="rId35" Type="http://schemas.openxmlformats.org/officeDocument/2006/relationships/image" Target="../media/image136.jpg"/><Relationship Id="rId43" Type="http://schemas.openxmlformats.org/officeDocument/2006/relationships/image" Target="../media/image144.jpg"/><Relationship Id="rId8" Type="http://schemas.openxmlformats.org/officeDocument/2006/relationships/image" Target="../media/image109.jpg"/><Relationship Id="rId3" Type="http://schemas.openxmlformats.org/officeDocument/2006/relationships/image" Target="../media/image10.jpeg"/><Relationship Id="rId12" Type="http://schemas.openxmlformats.org/officeDocument/2006/relationships/image" Target="../media/image113.jpg"/><Relationship Id="rId17" Type="http://schemas.openxmlformats.org/officeDocument/2006/relationships/image" Target="../media/image118.jpg"/><Relationship Id="rId25" Type="http://schemas.openxmlformats.org/officeDocument/2006/relationships/image" Target="../media/image126.jpg"/><Relationship Id="rId33" Type="http://schemas.openxmlformats.org/officeDocument/2006/relationships/image" Target="../media/image134.jpg"/><Relationship Id="rId38" Type="http://schemas.openxmlformats.org/officeDocument/2006/relationships/image" Target="../media/image139.jpg"/><Relationship Id="rId46" Type="http://schemas.openxmlformats.org/officeDocument/2006/relationships/image" Target="../media/image147.jpg"/><Relationship Id="rId20" Type="http://schemas.openxmlformats.org/officeDocument/2006/relationships/image" Target="../media/image121.jpg"/><Relationship Id="rId41" Type="http://schemas.openxmlformats.org/officeDocument/2006/relationships/image" Target="../media/image14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file:///D:\webDev\PhD_defense\figures\part_1_intro\resolution_figure_state_of_art-01.png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10.jpe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emf"/><Relationship Id="rId4" Type="http://schemas.openxmlformats.org/officeDocument/2006/relationships/image" Target="../media/image24.jpg"/><Relationship Id="rId9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file:///G:\Utilisateurs\antoine.andre\Documents\webDev\PhD_defense\figures\part_1_intro\Station_Station_d_analyse_multimodale_des_ovocytes.jpg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10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Femto-header_PowerPoint.jpg"/>
          <p:cNvPicPr>
            <a:picLocks noChangeAspect="1"/>
          </p:cNvPicPr>
          <p:nvPr/>
        </p:nvPicPr>
        <p:blipFill rotWithShape="1">
          <a:blip r:embed="rId3"/>
          <a:srcRect l="51672" b="-1585"/>
          <a:stretch/>
        </p:blipFill>
        <p:spPr bwMode="auto">
          <a:xfrm>
            <a:off x="8013157" y="0"/>
            <a:ext cx="4175464" cy="2268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4461" y="1"/>
            <a:ext cx="2590528" cy="1213055"/>
          </a:xfrm>
          <a:prstGeom prst="rect">
            <a:avLst/>
          </a:prstGeom>
        </p:spPr>
      </p:pic>
      <p:pic>
        <p:nvPicPr>
          <p:cNvPr id="7" name="Image 6" descr="Femto-header_PowerPoint.jpg">
            <a:extLst>
              <a:ext uri="{FF2B5EF4-FFF2-40B4-BE49-F238E27FC236}">
                <a16:creationId xmlns:a16="http://schemas.microsoft.com/office/drawing/2014/main" id="{2179AFAE-297A-453F-90C0-196D247BF05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2590528" cy="1213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B535C59D-B066-45D1-8ECB-A3D9B32370A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8922" y="144751"/>
            <a:ext cx="762000" cy="76200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6F514359-E099-4ACF-B071-BD7925647DE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5368" y="195298"/>
            <a:ext cx="2587101" cy="711453"/>
          </a:xfrm>
          <a:prstGeom prst="rect">
            <a:avLst/>
          </a:prstGeom>
        </p:spPr>
      </p:pic>
      <p:sp>
        <p:nvSpPr>
          <p:cNvPr id="10" name="ZoneTexte 4"/>
          <p:cNvSpPr txBox="1"/>
          <p:nvPr/>
        </p:nvSpPr>
        <p:spPr>
          <a:xfrm>
            <a:off x="334137" y="1815419"/>
            <a:ext cx="11523726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b="1" dirty="0">
                <a:solidFill>
                  <a:srgbClr val="005393"/>
                </a:solidFill>
              </a:rPr>
              <a:t>Mesure visuelle robuste à grands rapports plage sur résolution de la pose 3D de mires périodiques codées : applications à la microrobotique</a:t>
            </a:r>
          </a:p>
          <a:p>
            <a:pPr algn="ctr"/>
            <a:r>
              <a:rPr lang="fr-FR" sz="2800" b="1" dirty="0">
                <a:solidFill>
                  <a:srgbClr val="62BFE6"/>
                </a:solidFill>
              </a:rPr>
              <a:t>Antoine ANDRÉ</a:t>
            </a:r>
            <a:endParaRPr lang="fr-FR" sz="2800" b="1" dirty="0"/>
          </a:p>
        </p:txBody>
      </p:sp>
      <p:sp>
        <p:nvSpPr>
          <p:cNvPr id="11" name="ZoneTexte 5"/>
          <p:cNvSpPr txBox="1"/>
          <p:nvPr/>
        </p:nvSpPr>
        <p:spPr>
          <a:xfrm>
            <a:off x="334137" y="4523459"/>
            <a:ext cx="1185448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b="1" dirty="0">
                <a:solidFill>
                  <a:srgbClr val="ACC949"/>
                </a:solidFill>
              </a:rPr>
              <a:t>Soutenance de thèse du 8 Octobre 2021</a:t>
            </a:r>
          </a:p>
          <a:p>
            <a:r>
              <a:rPr lang="fr-FR" b="1" dirty="0">
                <a:solidFill>
                  <a:srgbClr val="B2B3B5"/>
                </a:solidFill>
              </a:rPr>
              <a:t>Jury</a:t>
            </a:r>
            <a:endParaRPr lang="fr-FR" sz="2000" b="1" dirty="0">
              <a:solidFill>
                <a:srgbClr val="B2B3B5"/>
              </a:solidFill>
            </a:endParaRPr>
          </a:p>
          <a:p>
            <a:r>
              <a:rPr lang="fr-FR" sz="1600" b="1" dirty="0">
                <a:solidFill>
                  <a:srgbClr val="005393"/>
                </a:solidFill>
              </a:rPr>
              <a:t>Rapporteurs : 	Youcef MEZOUAR		Professeur à SIGMA-Clermont, Institut Pascal</a:t>
            </a:r>
          </a:p>
          <a:p>
            <a:r>
              <a:rPr lang="fr-FR" sz="1600" b="1" dirty="0">
                <a:solidFill>
                  <a:srgbClr val="005393"/>
                </a:solidFill>
              </a:rPr>
              <a:t>		Peter STURM		Directeur de recherche à l’INRIA de Grenoble</a:t>
            </a:r>
          </a:p>
          <a:p>
            <a:r>
              <a:rPr lang="fr-FR" sz="1600" b="1" dirty="0">
                <a:solidFill>
                  <a:srgbClr val="005393"/>
                </a:solidFill>
              </a:rPr>
              <a:t>Examinateur :	Éric MARCHAND		Professeur à l’Université de Rennes 1, IRISA</a:t>
            </a:r>
          </a:p>
          <a:p>
            <a:r>
              <a:rPr lang="fr-FR" sz="1600" b="1" dirty="0">
                <a:solidFill>
                  <a:srgbClr val="005393"/>
                </a:solidFill>
              </a:rPr>
              <a:t>Encadrants : 	Guillaume LAURENT		Maître de Conférences HDR à l’ENSMM, FEMTO-ST</a:t>
            </a:r>
          </a:p>
          <a:p>
            <a:r>
              <a:rPr lang="fr-FR" sz="1600" b="1" dirty="0">
                <a:solidFill>
                  <a:srgbClr val="005393"/>
                </a:solidFill>
              </a:rPr>
              <a:t>		Patrick SANDOZ		Chargé de recherche HDR CNRS, FEMTO-ST</a:t>
            </a:r>
            <a:br>
              <a:rPr lang="fr-FR" sz="1600" b="1" dirty="0">
                <a:solidFill>
                  <a:srgbClr val="005393"/>
                </a:solidFill>
              </a:rPr>
            </a:br>
            <a:r>
              <a:rPr lang="fr-FR" sz="1600" b="1" dirty="0">
                <a:solidFill>
                  <a:srgbClr val="005393"/>
                </a:solidFill>
              </a:rPr>
              <a:t>		Maxime JACQUOT		Professeur à l’Université de Franche-Comté, FEMTO-ST	</a:t>
            </a:r>
          </a:p>
        </p:txBody>
      </p:sp>
    </p:spTree>
    <p:extLst>
      <p:ext uri="{BB962C8B-B14F-4D97-AF65-F5344CB8AC3E}">
        <p14:creationId xmlns:p14="http://schemas.microsoft.com/office/powerpoint/2010/main" val="1244333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video_assembly_1D_expor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1" y="773900"/>
            <a:ext cx="9498887" cy="5343124"/>
          </a:xfrm>
          <a:prstGeom prst="rect">
            <a:avLst/>
          </a:prstGeom>
        </p:spPr>
      </p:pic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Propriété des signaux périodiques 1D continus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6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0E5C99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209643" cy="275313"/>
            <a:chOff x="3020961" y="5784354"/>
            <a:chExt cx="209643" cy="275313"/>
          </a:xfrm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4" name="Hexagone 113">
              <a:extLst>
                <a:ext uri="{FF2B5EF4-FFF2-40B4-BE49-F238E27FC236}">
                  <a16:creationId xmlns:a16="http://schemas.microsoft.com/office/drawing/2014/main" id="{B75C1DED-425B-429C-82FE-8CFFA5DA98C6}"/>
                </a:ext>
              </a:extLst>
            </p:cNvPr>
            <p:cNvSpPr/>
            <p:nvPr/>
          </p:nvSpPr>
          <p:spPr>
            <a:xfrm rot="16200000">
              <a:off x="3158623" y="585116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79" name="Groupe 114">
            <a:extLst>
              <a:ext uri="{FF2B5EF4-FFF2-40B4-BE49-F238E27FC236}">
                <a16:creationId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80" name="Hexagone 115">
              <a:extLst>
                <a:ext uri="{FF2B5EF4-FFF2-40B4-BE49-F238E27FC236}">
                  <a16:creationId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1" name="Hexagone 116">
              <a:extLst>
                <a:ext uri="{FF2B5EF4-FFF2-40B4-BE49-F238E27FC236}">
                  <a16:creationId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1" name="Hexagone 117">
              <a:extLst>
                <a:ext uri="{FF2B5EF4-FFF2-40B4-BE49-F238E27FC236}">
                  <a16:creationId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3" name="ZoneTexte 2">
            <a:extLst>
              <a:ext uri="{FF2B5EF4-FFF2-40B4-BE49-F238E27FC236}">
                <a16:creationId xmlns:a16="http://schemas.microsoft.com/office/drawing/2014/main" id="{4B4C5C78-8AB1-40E4-864A-1B3AA2FD22FA}"/>
              </a:ext>
            </a:extLst>
          </p:cNvPr>
          <p:cNvSpPr txBox="1"/>
          <p:nvPr/>
        </p:nvSpPr>
        <p:spPr>
          <a:xfrm>
            <a:off x="9803882" y="819405"/>
            <a:ext cx="2079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Signal sinusoïdal 1D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63E05CB4-F21D-4EAE-92C9-896FE1D57E5D}"/>
              </a:ext>
            </a:extLst>
          </p:cNvPr>
          <p:cNvSpPr txBox="1"/>
          <p:nvPr/>
        </p:nvSpPr>
        <p:spPr>
          <a:xfrm>
            <a:off x="10033975" y="1440000"/>
            <a:ext cx="16046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2 informations 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20291373-3A70-4242-9FBA-3C9421F09A16}"/>
              </a:ext>
            </a:extLst>
          </p:cNvPr>
          <p:cNvSpPr txBox="1"/>
          <p:nvPr/>
        </p:nvSpPr>
        <p:spPr>
          <a:xfrm>
            <a:off x="9640927" y="2160000"/>
            <a:ext cx="1177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Fréquence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A36E7BF4-99A9-43EB-A3E8-8BCB1D2E05AF}"/>
              </a:ext>
            </a:extLst>
          </p:cNvPr>
          <p:cNvSpPr txBox="1"/>
          <p:nvPr/>
        </p:nvSpPr>
        <p:spPr>
          <a:xfrm>
            <a:off x="9563530" y="2880000"/>
            <a:ext cx="25090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 seul outil pour les mesurer : </a:t>
            </a:r>
            <a:r>
              <a:rPr lang="fr-FR" u="sng" dirty="0"/>
              <a:t>la transformée de Fourier</a:t>
            </a:r>
          </a:p>
        </p:txBody>
      </p: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FF293A0E-9C41-43DC-AD88-29A31CD280A0}"/>
              </a:ext>
            </a:extLst>
          </p:cNvPr>
          <p:cNvGrpSpPr/>
          <p:nvPr/>
        </p:nvGrpSpPr>
        <p:grpSpPr>
          <a:xfrm>
            <a:off x="8640000" y="3960000"/>
            <a:ext cx="3430723" cy="2169332"/>
            <a:chOff x="8640000" y="3960000"/>
            <a:chExt cx="3430723" cy="2169332"/>
          </a:xfrm>
        </p:grpSpPr>
        <p:sp>
          <p:nvSpPr>
            <p:cNvPr id="38" name="ZoneTexte 37">
              <a:extLst>
                <a:ext uri="{FF2B5EF4-FFF2-40B4-BE49-F238E27FC236}">
                  <a16:creationId xmlns:a16="http://schemas.microsoft.com/office/drawing/2014/main" id="{B0517377-6E4B-481C-9331-E5964B4E7E6A}"/>
                </a:ext>
              </a:extLst>
            </p:cNvPr>
            <p:cNvSpPr txBox="1"/>
            <p:nvPr/>
          </p:nvSpPr>
          <p:spPr>
            <a:xfrm>
              <a:off x="9000000" y="4320000"/>
              <a:ext cx="22731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/>
                <a:t>Deux pics de Dirac en </a:t>
              </a:r>
            </a:p>
          </p:txBody>
        </p:sp>
        <p:grpSp>
          <p:nvGrpSpPr>
            <p:cNvPr id="13" name="Groupe 12">
              <a:extLst>
                <a:ext uri="{FF2B5EF4-FFF2-40B4-BE49-F238E27FC236}">
                  <a16:creationId xmlns:a16="http://schemas.microsoft.com/office/drawing/2014/main" id="{A03703AF-1D83-445B-9462-1744C93AC7C8}"/>
                </a:ext>
              </a:extLst>
            </p:cNvPr>
            <p:cNvGrpSpPr/>
            <p:nvPr/>
          </p:nvGrpSpPr>
          <p:grpSpPr>
            <a:xfrm>
              <a:off x="9349566" y="4737919"/>
              <a:ext cx="2406878" cy="369332"/>
              <a:chOff x="8839582" y="4876524"/>
              <a:chExt cx="2406878" cy="36933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9" name="ZoneTexte 38">
                    <a:extLst>
                      <a:ext uri="{FF2B5EF4-FFF2-40B4-BE49-F238E27FC236}">
                        <a16:creationId xmlns:a16="http://schemas.microsoft.com/office/drawing/2014/main" id="{9FEE9D88-18A4-457E-9035-1A8BA0A927FD}"/>
                      </a:ext>
                    </a:extLst>
                  </p:cNvPr>
                  <p:cNvSpPr txBox="1"/>
                  <p:nvPr/>
                </p:nvSpPr>
                <p:spPr>
                  <a:xfrm>
                    <a:off x="8839582" y="4913199"/>
                    <a:ext cx="1041567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  <m:d>
                            <m:d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sSub>
                                <m:sSub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oMath>
                      </m:oMathPara>
                    </a14:m>
                    <a:endParaRPr lang="fr-FR" dirty="0"/>
                  </a:p>
                </p:txBody>
              </p:sp>
            </mc:Choice>
            <mc:Fallback xmlns="">
              <p:sp>
                <p:nvSpPr>
                  <p:cNvPr id="39" name="ZoneTexte 38">
                    <a:extLst>
                      <a:ext uri="{FF2B5EF4-FFF2-40B4-BE49-F238E27FC236}">
                        <a16:creationId xmlns:a16="http://schemas.microsoft.com/office/drawing/2014/main" id="{9FEE9D88-18A4-457E-9035-1A8BA0A927F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839582" y="4913199"/>
                    <a:ext cx="1041567" cy="276999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5263" t="-2174" b="-32609"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0" name="ZoneTexte 39">
                    <a:extLst>
                      <a:ext uri="{FF2B5EF4-FFF2-40B4-BE49-F238E27FC236}">
                        <a16:creationId xmlns:a16="http://schemas.microsoft.com/office/drawing/2014/main" id="{F771C428-0F1F-460E-8537-656F851F92AB}"/>
                      </a:ext>
                    </a:extLst>
                  </p:cNvPr>
                  <p:cNvSpPr txBox="1"/>
                  <p:nvPr/>
                </p:nvSpPr>
                <p:spPr>
                  <a:xfrm>
                    <a:off x="10256958" y="4913198"/>
                    <a:ext cx="989502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  <m:d>
                            <m:d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oMath>
                      </m:oMathPara>
                    </a14:m>
                    <a:endParaRPr lang="fr-FR" dirty="0"/>
                  </a:p>
                </p:txBody>
              </p:sp>
            </mc:Choice>
            <mc:Fallback xmlns="">
              <p:sp>
                <p:nvSpPr>
                  <p:cNvPr id="40" name="ZoneTexte 39">
                    <a:extLst>
                      <a:ext uri="{FF2B5EF4-FFF2-40B4-BE49-F238E27FC236}">
                        <a16:creationId xmlns:a16="http://schemas.microsoft.com/office/drawing/2014/main" id="{F771C428-0F1F-460E-8537-656F851F92A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256958" y="4913198"/>
                    <a:ext cx="989502" cy="276999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5521" t="-2174" b="-32609"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1" name="ZoneTexte 40">
                <a:extLst>
                  <a:ext uri="{FF2B5EF4-FFF2-40B4-BE49-F238E27FC236}">
                    <a16:creationId xmlns:a16="http://schemas.microsoft.com/office/drawing/2014/main" id="{2E6BBDCC-7381-45BB-994B-408B1116C52C}"/>
                  </a:ext>
                </a:extLst>
              </p:cNvPr>
              <p:cNvSpPr txBox="1"/>
              <p:nvPr/>
            </p:nvSpPr>
            <p:spPr>
              <a:xfrm>
                <a:off x="9881149" y="4876524"/>
                <a:ext cx="37580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/>
                  <a:t>et</a:t>
                </a:r>
              </a:p>
            </p:txBody>
          </p:sp>
        </p:grpSp>
        <p:sp>
          <p:nvSpPr>
            <p:cNvPr id="42" name="ZoneTexte 41">
              <a:extLst>
                <a:ext uri="{FF2B5EF4-FFF2-40B4-BE49-F238E27FC236}">
                  <a16:creationId xmlns:a16="http://schemas.microsoft.com/office/drawing/2014/main" id="{9BCEFFFB-51DC-47AA-90BC-711BE5311143}"/>
                </a:ext>
              </a:extLst>
            </p:cNvPr>
            <p:cNvSpPr txBox="1"/>
            <p:nvPr/>
          </p:nvSpPr>
          <p:spPr>
            <a:xfrm>
              <a:off x="8640000" y="5760000"/>
              <a:ext cx="18854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/>
                <a:t>Argument du pic :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ZoneTexte 42">
                  <a:extLst>
                    <a:ext uri="{FF2B5EF4-FFF2-40B4-BE49-F238E27FC236}">
                      <a16:creationId xmlns:a16="http://schemas.microsoft.com/office/drawing/2014/main" id="{1D6126BC-D2DD-47D3-BC27-2D669895C76F}"/>
                    </a:ext>
                  </a:extLst>
                </p:cNvPr>
                <p:cNvSpPr txBox="1"/>
                <p:nvPr/>
              </p:nvSpPr>
              <p:spPr>
                <a:xfrm>
                  <a:off x="10504653" y="5760000"/>
                  <a:ext cx="1566070" cy="31265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fr-FR" b="0" i="0" smtClean="0">
                                <a:latin typeface="Cambria Math" panose="02040503050406030204" pitchFamily="18" charset="0"/>
                              </a:rPr>
                              <m:t>arg</m:t>
                            </m:r>
                          </m:fName>
                          <m:e>
                            <m:d>
                              <m:dPr>
                                <m:ctrlP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sSub>
                                      <m:sSubPr>
                                        <m:ctrlP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  <m:t>𝜙</m:t>
                                        </m:r>
                                      </m:e>
                                      <m:sub>
                                        <m: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sup>
                                </m:sSup>
                              </m:e>
                            </m:d>
                          </m:e>
                        </m:func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≡</m:t>
                        </m:r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43" name="ZoneTexte 42">
                  <a:extLst>
                    <a:ext uri="{FF2B5EF4-FFF2-40B4-BE49-F238E27FC236}">
                      <a16:creationId xmlns:a16="http://schemas.microsoft.com/office/drawing/2014/main" id="{1D6126BC-D2DD-47D3-BC27-2D669895C7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04653" y="5760000"/>
                  <a:ext cx="1566070" cy="312650"/>
                </a:xfrm>
                <a:prstGeom prst="rect">
                  <a:avLst/>
                </a:prstGeom>
                <a:blipFill>
                  <a:blip r:embed="rId9"/>
                  <a:stretch>
                    <a:fillRect l="-3502" t="-3922" r="-1167" b="-25490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AAA90A8E-3F5E-4C58-80EF-A1122883C643}"/>
                </a:ext>
              </a:extLst>
            </p:cNvPr>
            <p:cNvSpPr txBox="1"/>
            <p:nvPr/>
          </p:nvSpPr>
          <p:spPr>
            <a:xfrm>
              <a:off x="9000000" y="3960000"/>
              <a:ext cx="19593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u="sng" dirty="0"/>
                <a:t>Module du spectre</a:t>
              </a:r>
            </a:p>
          </p:txBody>
        </p: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4B2F48DC-6536-4E9C-A1B0-FE2D11105FF0}"/>
                </a:ext>
              </a:extLst>
            </p:cNvPr>
            <p:cNvSpPr txBox="1"/>
            <p:nvPr/>
          </p:nvSpPr>
          <p:spPr>
            <a:xfrm>
              <a:off x="8640000" y="5400000"/>
              <a:ext cx="17606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u="sng" dirty="0"/>
                <a:t>Angle du spectre</a:t>
              </a:r>
            </a:p>
          </p:txBody>
        </p:sp>
      </p:grpSp>
      <p:sp>
        <p:nvSpPr>
          <p:cNvPr id="12" name="ZoneTexte 11">
            <a:extLst>
              <a:ext uri="{FF2B5EF4-FFF2-40B4-BE49-F238E27FC236}">
                <a16:creationId xmlns:a16="http://schemas.microsoft.com/office/drawing/2014/main" id="{5AFF3EF1-E55B-47FD-8FAA-191079B5170B}"/>
              </a:ext>
            </a:extLst>
          </p:cNvPr>
          <p:cNvSpPr txBox="1"/>
          <p:nvPr/>
        </p:nvSpPr>
        <p:spPr>
          <a:xfrm>
            <a:off x="11246460" y="2160000"/>
            <a:ext cx="752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Phase</a:t>
            </a:r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92353B06-FFEF-4C72-86A9-98A2C608CEAE}"/>
              </a:ext>
            </a:extLst>
          </p:cNvPr>
          <p:cNvSpPr/>
          <p:nvPr/>
        </p:nvSpPr>
        <p:spPr>
          <a:xfrm>
            <a:off x="9789259" y="796592"/>
            <a:ext cx="2094038" cy="409528"/>
          </a:xfrm>
          <a:prstGeom prst="roundRect">
            <a:avLst/>
          </a:prstGeom>
          <a:noFill/>
          <a:ln w="28575"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6" name="Rectangle : coins arrondis 55">
            <a:extLst>
              <a:ext uri="{FF2B5EF4-FFF2-40B4-BE49-F238E27FC236}">
                <a16:creationId xmlns:a16="http://schemas.microsoft.com/office/drawing/2014/main" id="{11922FE3-3E78-400D-AC4C-25D25204A532}"/>
              </a:ext>
            </a:extLst>
          </p:cNvPr>
          <p:cNvSpPr/>
          <p:nvPr/>
        </p:nvSpPr>
        <p:spPr>
          <a:xfrm>
            <a:off x="9803882" y="1419902"/>
            <a:ext cx="2094038" cy="409528"/>
          </a:xfrm>
          <a:prstGeom prst="roundRect">
            <a:avLst/>
          </a:prstGeom>
          <a:noFill/>
          <a:ln w="28575"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6" name="Connecteur : en angle 15">
            <a:extLst>
              <a:ext uri="{FF2B5EF4-FFF2-40B4-BE49-F238E27FC236}">
                <a16:creationId xmlns:a16="http://schemas.microsoft.com/office/drawing/2014/main" id="{FB336FE1-08C5-4949-B187-1A3504DDA5A0}"/>
              </a:ext>
            </a:extLst>
          </p:cNvPr>
          <p:cNvCxnSpPr>
            <a:cxnSpLocks/>
            <a:stCxn id="56" idx="2"/>
            <a:endCxn id="12" idx="0"/>
          </p:cNvCxnSpPr>
          <p:nvPr/>
        </p:nvCxnSpPr>
        <p:spPr>
          <a:xfrm rot="16200000" flipH="1">
            <a:off x="11071428" y="1608903"/>
            <a:ext cx="330570" cy="771624"/>
          </a:xfrm>
          <a:prstGeom prst="bentConnector3">
            <a:avLst/>
          </a:prstGeom>
          <a:ln w="19050">
            <a:solidFill>
              <a:srgbClr val="0053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eur : en angle 57">
            <a:extLst>
              <a:ext uri="{FF2B5EF4-FFF2-40B4-BE49-F238E27FC236}">
                <a16:creationId xmlns:a16="http://schemas.microsoft.com/office/drawing/2014/main" id="{E1164AFD-EE2F-4B4F-84E8-3CBB4701B630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>
          <a:xfrm rot="5400000">
            <a:off x="10357548" y="1681270"/>
            <a:ext cx="350668" cy="606792"/>
          </a:xfrm>
          <a:prstGeom prst="bentConnector3">
            <a:avLst>
              <a:gd name="adj1" fmla="val 52634"/>
            </a:avLst>
          </a:prstGeom>
          <a:ln w="19050">
            <a:solidFill>
              <a:srgbClr val="0053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8993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28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repeatCount="indefinite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sinewave_1D_variable_ph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-630313" y="708912"/>
            <a:ext cx="7203445" cy="1350646"/>
          </a:xfrm>
          <a:prstGeom prst="rect">
            <a:avLst/>
          </a:prstGeom>
        </p:spPr>
      </p:pic>
      <p:pic>
        <p:nvPicPr>
          <p:cNvPr id="26" name="signal_1D_sampled_FT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link="rId3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-630313" y="2159179"/>
            <a:ext cx="7203445" cy="1350646"/>
          </a:xfrm>
          <a:prstGeom prst="rect">
            <a:avLst/>
          </a:prstGeom>
        </p:spPr>
      </p:pic>
      <p:pic>
        <p:nvPicPr>
          <p:cNvPr id="28" name="sinewave_1D_wrapped_phase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link="rId5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-630313" y="3596570"/>
            <a:ext cx="7203445" cy="1350646"/>
          </a:xfrm>
          <a:prstGeom prst="rect">
            <a:avLst/>
          </a:prstGeom>
        </p:spPr>
      </p:pic>
      <p:pic>
        <p:nvPicPr>
          <p:cNvPr id="30" name="sinewave_1D_unwrapped_phase">
            <a:hlinkClick r:id="" action="ppaction://media"/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link="rId7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-630314" y="5044845"/>
            <a:ext cx="7203445" cy="1350646"/>
          </a:xfrm>
          <a:prstGeom prst="rect">
            <a:avLst/>
          </a:prstGeom>
        </p:spPr>
      </p:pic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Propriété des signaux périodiques 1D échantillonnés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15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0E5C99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209643" cy="275313"/>
            <a:chOff x="3020961" y="5784354"/>
            <a:chExt cx="209643" cy="275313"/>
          </a:xfrm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4" name="Hexagone 113">
              <a:extLst>
                <a:ext uri="{FF2B5EF4-FFF2-40B4-BE49-F238E27FC236}">
                  <a16:creationId xmlns:a16="http://schemas.microsoft.com/office/drawing/2014/main" id="{B75C1DED-425B-429C-82FE-8CFFA5DA98C6}"/>
                </a:ext>
              </a:extLst>
            </p:cNvPr>
            <p:cNvSpPr/>
            <p:nvPr/>
          </p:nvSpPr>
          <p:spPr>
            <a:xfrm rot="16200000">
              <a:off x="3158623" y="585116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5945293" y="871041"/>
            <a:ext cx="4271582" cy="1729392"/>
            <a:chOff x="5858933" y="871041"/>
            <a:chExt cx="4271582" cy="1729392"/>
          </a:xfrm>
        </p:grpSpPr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A01D6837-2FD7-4AC5-80C5-EF0336F42521}"/>
                </a:ext>
              </a:extLst>
            </p:cNvPr>
            <p:cNvSpPr txBox="1"/>
            <p:nvPr/>
          </p:nvSpPr>
          <p:spPr>
            <a:xfrm>
              <a:off x="7717162" y="1629707"/>
              <a:ext cx="24133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Transformée de Fourier</a:t>
              </a:r>
            </a:p>
          </p:txBody>
        </p:sp>
        <p:sp>
          <p:nvSpPr>
            <p:cNvPr id="16" name="Flèche : courbe vers la gauche 15">
              <a:extLst>
                <a:ext uri="{FF2B5EF4-FFF2-40B4-BE49-F238E27FC236}">
                  <a16:creationId xmlns:a16="http://schemas.microsoft.com/office/drawing/2014/main" id="{055064CB-80BB-4223-9BDC-F1C11A1910C3}"/>
                </a:ext>
              </a:extLst>
            </p:cNvPr>
            <p:cNvSpPr/>
            <p:nvPr/>
          </p:nvSpPr>
          <p:spPr>
            <a:xfrm>
              <a:off x="6892985" y="1250433"/>
              <a:ext cx="720000" cy="1350000"/>
            </a:xfrm>
            <a:prstGeom prst="curvedLeftArrow">
              <a:avLst>
                <a:gd name="adj1" fmla="val 34559"/>
                <a:gd name="adj2" fmla="val 57929"/>
                <a:gd name="adj3" fmla="val 29704"/>
              </a:avLst>
            </a:prstGeom>
            <a:solidFill>
              <a:srgbClr val="B2B3B5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9E94947-3F7F-4E0F-A87C-53308055AD9F}"/>
                </a:ext>
              </a:extLst>
            </p:cNvPr>
            <p:cNvSpPr/>
            <p:nvPr/>
          </p:nvSpPr>
          <p:spPr>
            <a:xfrm>
              <a:off x="5858933" y="871041"/>
              <a:ext cx="837486" cy="1054392"/>
            </a:xfrm>
            <a:prstGeom prst="rect">
              <a:avLst/>
            </a:prstGeom>
            <a:solidFill>
              <a:srgbClr val="B2B3B5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id="{515F4085-B76B-46BC-AC0B-24164827CE08}"/>
                </a:ext>
              </a:extLst>
            </p:cNvPr>
            <p:cNvSpPr txBox="1"/>
            <p:nvPr/>
          </p:nvSpPr>
          <p:spPr>
            <a:xfrm>
              <a:off x="5860190" y="1210334"/>
              <a:ext cx="8349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/>
                <a:t>Spatial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5940659" y="2311041"/>
            <a:ext cx="4430625" cy="1054392"/>
            <a:chOff x="5854299" y="2311041"/>
            <a:chExt cx="4430625" cy="1054392"/>
          </a:xfrm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36DCB3BD-E19D-4529-AFD8-22B6A4CB815E}"/>
                </a:ext>
              </a:extLst>
            </p:cNvPr>
            <p:cNvSpPr/>
            <p:nvPr/>
          </p:nvSpPr>
          <p:spPr>
            <a:xfrm>
              <a:off x="5854299" y="2311041"/>
              <a:ext cx="837486" cy="1054392"/>
            </a:xfrm>
            <a:prstGeom prst="rect">
              <a:avLst/>
            </a:prstGeom>
            <a:solidFill>
              <a:srgbClr val="B2B3B5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3" name="ZoneTexte 82">
              <a:extLst>
                <a:ext uri="{FF2B5EF4-FFF2-40B4-BE49-F238E27FC236}">
                  <a16:creationId xmlns:a16="http://schemas.microsoft.com/office/drawing/2014/main" id="{B0B182D8-70BC-4F9D-AC3E-3ED98F97A79A}"/>
                </a:ext>
              </a:extLst>
            </p:cNvPr>
            <p:cNvSpPr txBox="1"/>
            <p:nvPr/>
          </p:nvSpPr>
          <p:spPr>
            <a:xfrm>
              <a:off x="5938336" y="2650334"/>
              <a:ext cx="6694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/>
                <a:t>Freq</a:t>
              </a:r>
              <a:r>
                <a:rPr lang="fr-FR" b="1" dirty="0"/>
                <a:t>.</a:t>
              </a:r>
            </a:p>
          </p:txBody>
        </p:sp>
        <p:sp>
          <p:nvSpPr>
            <p:cNvPr id="88" name="ZoneTexte 87">
              <a:extLst>
                <a:ext uri="{FF2B5EF4-FFF2-40B4-BE49-F238E27FC236}">
                  <a16:creationId xmlns:a16="http://schemas.microsoft.com/office/drawing/2014/main" id="{6F3A17B8-6EDD-4585-B4CA-A39CD648BFAF}"/>
                </a:ext>
              </a:extLst>
            </p:cNvPr>
            <p:cNvSpPr txBox="1"/>
            <p:nvPr/>
          </p:nvSpPr>
          <p:spPr>
            <a:xfrm>
              <a:off x="6775822" y="2539256"/>
              <a:ext cx="35091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>
                  <a:solidFill>
                    <a:srgbClr val="005393"/>
                  </a:solidFill>
                </a:rPr>
                <a:t>Filtrage gaussien du pic fréquentiel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940659" y="2901904"/>
            <a:ext cx="5162822" cy="1903529"/>
            <a:chOff x="5854299" y="2901904"/>
            <a:chExt cx="5162822" cy="1903529"/>
          </a:xfrm>
        </p:grpSpPr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E263423E-A810-46AA-8D21-BD97D1F6A074}"/>
                </a:ext>
              </a:extLst>
            </p:cNvPr>
            <p:cNvSpPr/>
            <p:nvPr/>
          </p:nvSpPr>
          <p:spPr>
            <a:xfrm>
              <a:off x="5854299" y="3751041"/>
              <a:ext cx="837486" cy="1054392"/>
            </a:xfrm>
            <a:prstGeom prst="rect">
              <a:avLst/>
            </a:prstGeom>
            <a:solidFill>
              <a:srgbClr val="B2B3B5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1" name="ZoneTexte 70">
              <a:extLst>
                <a:ext uri="{FF2B5EF4-FFF2-40B4-BE49-F238E27FC236}">
                  <a16:creationId xmlns:a16="http://schemas.microsoft.com/office/drawing/2014/main" id="{831DF74D-D141-42A1-9D4B-3D5B95C3B960}"/>
                </a:ext>
              </a:extLst>
            </p:cNvPr>
            <p:cNvSpPr txBox="1"/>
            <p:nvPr/>
          </p:nvSpPr>
          <p:spPr>
            <a:xfrm>
              <a:off x="7717162" y="3331156"/>
              <a:ext cx="31505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Transformée de Fourier inverse</a:t>
              </a:r>
            </a:p>
          </p:txBody>
        </p:sp>
        <p:sp>
          <p:nvSpPr>
            <p:cNvPr id="76" name="Flèche : courbe vers la gauche 75">
              <a:extLst>
                <a:ext uri="{FF2B5EF4-FFF2-40B4-BE49-F238E27FC236}">
                  <a16:creationId xmlns:a16="http://schemas.microsoft.com/office/drawing/2014/main" id="{76668169-5DAF-46FD-BF28-16EBBC557958}"/>
                </a:ext>
              </a:extLst>
            </p:cNvPr>
            <p:cNvSpPr/>
            <p:nvPr/>
          </p:nvSpPr>
          <p:spPr>
            <a:xfrm>
              <a:off x="6892985" y="2901904"/>
              <a:ext cx="720000" cy="1350000"/>
            </a:xfrm>
            <a:prstGeom prst="curvedLeftArrow">
              <a:avLst>
                <a:gd name="adj1" fmla="val 34559"/>
                <a:gd name="adj2" fmla="val 57929"/>
                <a:gd name="adj3" fmla="val 29704"/>
              </a:avLst>
            </a:prstGeom>
            <a:solidFill>
              <a:srgbClr val="B2B3B5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  <p:sp>
          <p:nvSpPr>
            <p:cNvPr id="85" name="ZoneTexte 84">
              <a:extLst>
                <a:ext uri="{FF2B5EF4-FFF2-40B4-BE49-F238E27FC236}">
                  <a16:creationId xmlns:a16="http://schemas.microsoft.com/office/drawing/2014/main" id="{AD797130-2DE6-41E3-9D50-A86C78A7C857}"/>
                </a:ext>
              </a:extLst>
            </p:cNvPr>
            <p:cNvSpPr txBox="1"/>
            <p:nvPr/>
          </p:nvSpPr>
          <p:spPr>
            <a:xfrm>
              <a:off x="5855556" y="4090334"/>
              <a:ext cx="8349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/>
                <a:t>Spatial</a:t>
              </a:r>
            </a:p>
          </p:txBody>
        </p:sp>
        <p:sp>
          <p:nvSpPr>
            <p:cNvPr id="89" name="ZoneTexte 88">
              <a:extLst>
                <a:ext uri="{FF2B5EF4-FFF2-40B4-BE49-F238E27FC236}">
                  <a16:creationId xmlns:a16="http://schemas.microsoft.com/office/drawing/2014/main" id="{C03F4481-6793-41C4-BF58-D8B6617E4C0E}"/>
                </a:ext>
              </a:extLst>
            </p:cNvPr>
            <p:cNvSpPr txBox="1"/>
            <p:nvPr/>
          </p:nvSpPr>
          <p:spPr>
            <a:xfrm>
              <a:off x="6777499" y="4193486"/>
              <a:ext cx="42396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>
                  <a:solidFill>
                    <a:srgbClr val="005393"/>
                  </a:solidFill>
                </a:rPr>
                <a:t>Angle de la transformée de Fourier inverse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940659" y="4559508"/>
            <a:ext cx="4161377" cy="1757886"/>
            <a:chOff x="5854299" y="4559508"/>
            <a:chExt cx="4161377" cy="1757886"/>
          </a:xfrm>
        </p:grpSpPr>
        <p:sp>
          <p:nvSpPr>
            <p:cNvPr id="73" name="ZoneTexte 72">
              <a:extLst>
                <a:ext uri="{FF2B5EF4-FFF2-40B4-BE49-F238E27FC236}">
                  <a16:creationId xmlns:a16="http://schemas.microsoft.com/office/drawing/2014/main" id="{76074D33-98FC-4899-82A3-2B561DFD5E4B}"/>
                </a:ext>
              </a:extLst>
            </p:cNvPr>
            <p:cNvSpPr txBox="1"/>
            <p:nvPr/>
          </p:nvSpPr>
          <p:spPr>
            <a:xfrm>
              <a:off x="7717162" y="4985386"/>
              <a:ext cx="2298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Déroulage de la phase</a:t>
              </a:r>
            </a:p>
          </p:txBody>
        </p:sp>
        <p:sp>
          <p:nvSpPr>
            <p:cNvPr id="77" name="Flèche : courbe vers la gauche 76">
              <a:extLst>
                <a:ext uri="{FF2B5EF4-FFF2-40B4-BE49-F238E27FC236}">
                  <a16:creationId xmlns:a16="http://schemas.microsoft.com/office/drawing/2014/main" id="{615F5D52-F778-4A3B-9926-3E596BF5D11B}"/>
                </a:ext>
              </a:extLst>
            </p:cNvPr>
            <p:cNvSpPr/>
            <p:nvPr/>
          </p:nvSpPr>
          <p:spPr>
            <a:xfrm>
              <a:off x="6892985" y="4559508"/>
              <a:ext cx="720000" cy="1350000"/>
            </a:xfrm>
            <a:prstGeom prst="curvedLeftArrow">
              <a:avLst>
                <a:gd name="adj1" fmla="val 34559"/>
                <a:gd name="adj2" fmla="val 57929"/>
                <a:gd name="adj3" fmla="val 29704"/>
              </a:avLst>
            </a:prstGeom>
            <a:solidFill>
              <a:srgbClr val="B2B3B5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F62665EE-EDCA-4DA3-B416-CDD3E9110522}"/>
                </a:ext>
              </a:extLst>
            </p:cNvPr>
            <p:cNvSpPr/>
            <p:nvPr/>
          </p:nvSpPr>
          <p:spPr>
            <a:xfrm>
              <a:off x="5854299" y="5206086"/>
              <a:ext cx="837486" cy="1054392"/>
            </a:xfrm>
            <a:prstGeom prst="rect">
              <a:avLst/>
            </a:prstGeom>
            <a:solidFill>
              <a:srgbClr val="B2B3B5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7" name="ZoneTexte 86">
              <a:extLst>
                <a:ext uri="{FF2B5EF4-FFF2-40B4-BE49-F238E27FC236}">
                  <a16:creationId xmlns:a16="http://schemas.microsoft.com/office/drawing/2014/main" id="{750A8557-49B7-4A22-8D8F-FCBB295CDEDA}"/>
                </a:ext>
              </a:extLst>
            </p:cNvPr>
            <p:cNvSpPr txBox="1"/>
            <p:nvPr/>
          </p:nvSpPr>
          <p:spPr>
            <a:xfrm>
              <a:off x="5855556" y="5545379"/>
              <a:ext cx="8349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/>
                <a:t>Spatial</a:t>
              </a:r>
            </a:p>
          </p:txBody>
        </p:sp>
        <p:sp>
          <p:nvSpPr>
            <p:cNvPr id="90" name="ZoneTexte 89">
              <a:extLst>
                <a:ext uri="{FF2B5EF4-FFF2-40B4-BE49-F238E27FC236}">
                  <a16:creationId xmlns:a16="http://schemas.microsoft.com/office/drawing/2014/main" id="{25850492-B271-4B70-AC3B-F8A31F965AEB}"/>
                </a:ext>
              </a:extLst>
            </p:cNvPr>
            <p:cNvSpPr txBox="1"/>
            <p:nvPr/>
          </p:nvSpPr>
          <p:spPr>
            <a:xfrm>
              <a:off x="6777499" y="5948062"/>
              <a:ext cx="20372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>
                  <a:solidFill>
                    <a:srgbClr val="005393"/>
                  </a:solidFill>
                </a:rPr>
                <a:t>Régression linéaire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8738796" y="5040000"/>
            <a:ext cx="3362356" cy="1464053"/>
            <a:chOff x="8738796" y="5040000"/>
            <a:chExt cx="3362356" cy="146405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ZoneTexte 57">
                  <a:extLst>
                    <a:ext uri="{FF2B5EF4-FFF2-40B4-BE49-F238E27FC236}">
                      <a16:creationId xmlns:a16="http://schemas.microsoft.com/office/drawing/2014/main" id="{8BACECE3-CA43-4A3C-870F-216A42551501}"/>
                    </a:ext>
                  </a:extLst>
                </p:cNvPr>
                <p:cNvSpPr txBox="1"/>
                <p:nvPr/>
              </p:nvSpPr>
              <p:spPr>
                <a:xfrm>
                  <a:off x="8738796" y="5994228"/>
                  <a:ext cx="154612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solidFill>
                              <a:srgbClr val="005393"/>
                            </a:solidFill>
                            <a:latin typeface="Cambria Math" panose="02040503050406030204" pitchFamily="18" charset="0"/>
                          </a:rPr>
                          <m:t>𝝓</m:t>
                        </m:r>
                        <m:d>
                          <m:dPr>
                            <m:ctrlPr>
                              <a:rPr lang="en-US" b="1" i="1" smtClean="0">
                                <a:solidFill>
                                  <a:srgbClr val="00539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solidFill>
                                  <a:srgbClr val="005393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r>
                          <a:rPr lang="en-US" b="1" i="1" smtClean="0">
                            <a:solidFill>
                              <a:srgbClr val="005393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1" i="1" smtClean="0">
                            <a:solidFill>
                              <a:srgbClr val="005393"/>
                            </a:solidFill>
                            <a:latin typeface="Cambria Math" panose="02040503050406030204" pitchFamily="18" charset="0"/>
                          </a:rPr>
                          <m:t>𝒂𝒙</m:t>
                        </m:r>
                        <m:r>
                          <a:rPr lang="en-US" b="1" i="1" smtClean="0">
                            <a:solidFill>
                              <a:srgbClr val="005393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1" i="1" smtClean="0">
                            <a:solidFill>
                              <a:srgbClr val="005393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oMath>
                    </m:oMathPara>
                  </a14:m>
                  <a:endParaRPr lang="fr-FR" b="1" dirty="0">
                    <a:solidFill>
                      <a:srgbClr val="005393"/>
                    </a:solidFill>
                  </a:endParaRPr>
                </a:p>
              </p:txBody>
            </p:sp>
          </mc:Choice>
          <mc:Fallback xmlns="">
            <p:sp>
              <p:nvSpPr>
                <p:cNvPr id="58" name="ZoneTexte 57">
                  <a:extLst>
                    <a:ext uri="{FF2B5EF4-FFF2-40B4-BE49-F238E27FC236}">
                      <a16:creationId xmlns:a16="http://schemas.microsoft.com/office/drawing/2014/main" id="{8BACECE3-CA43-4A3C-870F-216A4255150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38796" y="5994228"/>
                  <a:ext cx="1546128" cy="276999"/>
                </a:xfrm>
                <a:prstGeom prst="rect">
                  <a:avLst/>
                </a:prstGeom>
                <a:blipFill>
                  <a:blip r:embed="rId16"/>
                  <a:stretch>
                    <a:fillRect l="-5138" t="-2174" r="-3557" b="-32609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ZoneTexte 18">
                  <a:extLst>
                    <a:ext uri="{FF2B5EF4-FFF2-40B4-BE49-F238E27FC236}">
                      <a16:creationId xmlns:a16="http://schemas.microsoft.com/office/drawing/2014/main" id="{1E16BE4A-8C2E-4458-BD10-8835A4DB1784}"/>
                    </a:ext>
                  </a:extLst>
                </p:cNvPr>
                <p:cNvSpPr txBox="1"/>
                <p:nvPr/>
              </p:nvSpPr>
              <p:spPr>
                <a:xfrm>
                  <a:off x="10829781" y="5149382"/>
                  <a:ext cx="1208151" cy="124854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"/>
                            <m:ctrlPr>
                              <a:rPr lang="fr-FR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fr-FR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den>
                                </m:f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eqArr>
                          </m:e>
                        </m:d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9" name="ZoneTexte 18">
                  <a:extLst>
                    <a:ext uri="{FF2B5EF4-FFF2-40B4-BE49-F238E27FC236}">
                      <a16:creationId xmlns:a16="http://schemas.microsoft.com/office/drawing/2014/main" id="{1E16BE4A-8C2E-4458-BD10-8835A4DB17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29781" y="5149382"/>
                  <a:ext cx="1208151" cy="1248547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96962A7-DD47-40DF-821C-F72C8E853B72}"/>
                </a:ext>
              </a:extLst>
            </p:cNvPr>
            <p:cNvSpPr/>
            <p:nvPr/>
          </p:nvSpPr>
          <p:spPr>
            <a:xfrm>
              <a:off x="10766563" y="5040000"/>
              <a:ext cx="1334589" cy="1464053"/>
            </a:xfrm>
            <a:prstGeom prst="rect">
              <a:avLst/>
            </a:prstGeom>
            <a:noFill/>
            <a:ln w="19050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" name="Flèche : droite 20">
              <a:extLst>
                <a:ext uri="{FF2B5EF4-FFF2-40B4-BE49-F238E27FC236}">
                  <a16:creationId xmlns:a16="http://schemas.microsoft.com/office/drawing/2014/main" id="{B031E8EC-9AB0-4100-8CD2-4FBC3CC9BD64}"/>
                </a:ext>
              </a:extLst>
            </p:cNvPr>
            <p:cNvSpPr/>
            <p:nvPr/>
          </p:nvSpPr>
          <p:spPr>
            <a:xfrm>
              <a:off x="10326386" y="6052046"/>
              <a:ext cx="398715" cy="168997"/>
            </a:xfrm>
            <a:prstGeom prst="rightArrow">
              <a:avLst/>
            </a:prstGeom>
            <a:noFill/>
            <a:ln w="19050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79" name="Groupe 114">
            <a:extLst>
              <a:ext uri="{FF2B5EF4-FFF2-40B4-BE49-F238E27FC236}">
                <a16:creationId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80" name="Hexagone 115">
              <a:extLst>
                <a:ext uri="{FF2B5EF4-FFF2-40B4-BE49-F238E27FC236}">
                  <a16:creationId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1" name="Hexagone 116">
              <a:extLst>
                <a:ext uri="{FF2B5EF4-FFF2-40B4-BE49-F238E27FC236}">
                  <a16:creationId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1" name="Hexagone 117">
              <a:extLst>
                <a:ext uri="{FF2B5EF4-FFF2-40B4-BE49-F238E27FC236}">
                  <a16:creationId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3212294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00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8000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8000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8" dur="8000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8000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3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2" dur="8000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8" dur="8000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3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0" dur="8000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4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2" dur="8000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4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4" dur="8000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51" repeatCount="indefinite" fill="hold" display="0">
                  <p:stCondLst>
                    <p:cond delay="indefinite"/>
                  </p:stCondLst>
                </p:cTn>
                <p:tgtEl>
                  <p:spTgt spid="24"/>
                </p:tgtEl>
              </p:cMediaNode>
            </p:video>
            <p:video>
              <p:cMediaNode vol="80000">
                <p:cTn id="52" repeatCount="indefinite" fill="hold" display="0">
                  <p:stCondLst>
                    <p:cond delay="indefinite"/>
                  </p:stCondLst>
                </p:cTn>
                <p:tgtEl>
                  <p:spTgt spid="26"/>
                </p:tgtEl>
              </p:cMediaNode>
            </p:video>
            <p:video>
              <p:cMediaNode vol="80000">
                <p:cTn id="53" repeatCount="indefinite" fill="hold" display="0">
                  <p:stCondLst>
                    <p:cond delay="indefinite"/>
                  </p:stCondLst>
                </p:cTn>
                <p:tgtEl>
                  <p:spTgt spid="28"/>
                </p:tgtEl>
              </p:cMediaNode>
            </p:video>
            <p:video>
              <p:cMediaNode vol="80000">
                <p:cTn id="54" repeatCount="indefinite" fill="hold" display="0">
                  <p:stCondLst>
                    <p:cond delay="indefinite"/>
                  </p:stCondLst>
                </p:cTn>
                <p:tgtEl>
                  <p:spTgt spid="30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Propriété des signaux périodiques 2D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0E5C99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8945F4F6-1B77-426A-8CBD-225F6444CAEB}"/>
                  </a:ext>
                </a:extLst>
              </p:cNvPr>
              <p:cNvSpPr txBox="1"/>
              <p:nvPr/>
            </p:nvSpPr>
            <p:spPr>
              <a:xfrm>
                <a:off x="8328763" y="1089332"/>
                <a:ext cx="3863237" cy="110985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fr-FR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sz="16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 −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∙</m:t>
                                </m:r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sz="1600" b="0" i="0" smtClean="0"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1600" b="0" i="0" smtClean="0">
                                        <a:latin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m:rPr>
                                    <m:brk m:alnAt="7"/>
                                  </m:r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∙</m:t>
                                </m:r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sz="1600" b="0" i="0" smtClean="0">
                                        <a:latin typeface="Cambria Math" panose="02040503050406030204" pitchFamily="18" charset="0"/>
                                      </a:rPr>
                                      <m:t>s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1600" b="0" i="0" smtClean="0">
                                        <a:latin typeface="Cambria Math" panose="02040503050406030204" pitchFamily="18" charset="0"/>
                                      </a:rPr>
                                      <m:t>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∙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600" b="0" i="0" smtClean="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m:rPr>
                                    <m:brk m:alnAt="7"/>
                                  </m:r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∙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600" b="0" i="0" smtClean="0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 −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∙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sz="1600"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1600">
                                        <a:latin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m:rPr>
                                    <m:brk m:alnAt="7"/>
                                  </m:r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∙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sz="1600">
                                        <a:latin typeface="Cambria Math" panose="02040503050406030204" pitchFamily="18" charset="0"/>
                                      </a:rPr>
                                      <m:t>s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1600">
                                        <a:latin typeface="Cambria Math" panose="02040503050406030204" pitchFamily="18" charset="0"/>
                                      </a:rPr>
                                      <m:t>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∙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600" b="0" i="0" smtClean="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m:rPr>
                                    <m:brk m:alnAt="7"/>
                                  </m:r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∙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600" b="0" i="0" smtClean="0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FR" sz="1600" dirty="0"/>
              </a:p>
            </p:txBody>
          </p:sp>
        </mc:Choice>
        <mc:Fallback xmlns="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8945F4F6-1B77-426A-8CBD-225F6444CA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8763" y="1089332"/>
                <a:ext cx="3863237" cy="110985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ZoneTexte 13">
            <a:extLst>
              <a:ext uri="{FF2B5EF4-FFF2-40B4-BE49-F238E27FC236}">
                <a16:creationId xmlns:a16="http://schemas.microsoft.com/office/drawing/2014/main" id="{94A7A8A6-9169-4462-B979-0151BEDE3B7D}"/>
              </a:ext>
            </a:extLst>
          </p:cNvPr>
          <p:cNvSpPr txBox="1"/>
          <p:nvPr/>
        </p:nvSpPr>
        <p:spPr>
          <a:xfrm>
            <a:off x="8280000" y="720000"/>
            <a:ext cx="3048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4 pics fréquentiels principaux :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209E44D6-FC1A-4685-8591-B7FA82F8A63C}"/>
              </a:ext>
            </a:extLst>
          </p:cNvPr>
          <p:cNvSpPr txBox="1"/>
          <p:nvPr/>
        </p:nvSpPr>
        <p:spPr>
          <a:xfrm>
            <a:off x="8280000" y="2676798"/>
            <a:ext cx="432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Signal échantillonné </a:t>
            </a:r>
            <a:r>
              <a:rPr lang="fr-FR" dirty="0"/>
              <a:t>: filtrage 2D et régression linéaire sur plan de phase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A94AD254-3810-494A-ADC0-052B3937A208}"/>
                  </a:ext>
                </a:extLst>
              </p:cNvPr>
              <p:cNvSpPr txBox="1"/>
              <p:nvPr/>
            </p:nvSpPr>
            <p:spPr>
              <a:xfrm>
                <a:off x="8460000" y="3396798"/>
                <a:ext cx="2783903" cy="6178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A94AD254-3810-494A-ADC0-052B3937A2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0000" y="3396798"/>
                <a:ext cx="2783903" cy="617861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ZoneTexte 61">
                <a:extLst>
                  <a:ext uri="{FF2B5EF4-FFF2-40B4-BE49-F238E27FC236}">
                    <a16:creationId xmlns:a16="http://schemas.microsoft.com/office/drawing/2014/main" id="{A2C3AB41-45D5-4104-875F-814EE1FD9C13}"/>
                  </a:ext>
                </a:extLst>
              </p:cNvPr>
              <p:cNvSpPr txBox="1"/>
              <p:nvPr/>
            </p:nvSpPr>
            <p:spPr>
              <a:xfrm>
                <a:off x="8459999" y="3346014"/>
                <a:ext cx="2934458" cy="7194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0,1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0,</m:t>
                                    </m:r>
                                    <m:r>
                                      <a:rPr lang="en-US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62" name="ZoneTexte 61">
                <a:extLst>
                  <a:ext uri="{FF2B5EF4-FFF2-40B4-BE49-F238E27FC236}">
                    <a16:creationId xmlns:a16="http://schemas.microsoft.com/office/drawing/2014/main" id="{A2C3AB41-45D5-4104-875F-814EE1FD9C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9999" y="3346014"/>
                <a:ext cx="2934458" cy="719428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/>
          <p:cNvGrpSpPr/>
          <p:nvPr/>
        </p:nvGrpSpPr>
        <p:grpSpPr>
          <a:xfrm>
            <a:off x="8512431" y="4212077"/>
            <a:ext cx="3007426" cy="1660569"/>
            <a:chOff x="8512431" y="4212077"/>
            <a:chExt cx="3007426" cy="1660569"/>
          </a:xfrm>
        </p:grpSpPr>
        <p:sp>
          <p:nvSpPr>
            <p:cNvPr id="3" name="Flèche : bas 2">
              <a:extLst>
                <a:ext uri="{FF2B5EF4-FFF2-40B4-BE49-F238E27FC236}">
                  <a16:creationId xmlns:a16="http://schemas.microsoft.com/office/drawing/2014/main" id="{59FFFEA8-261A-4782-82FA-FE123CE7A96D}"/>
                </a:ext>
              </a:extLst>
            </p:cNvPr>
            <p:cNvSpPr/>
            <p:nvPr/>
          </p:nvSpPr>
          <p:spPr>
            <a:xfrm>
              <a:off x="9727660" y="4212077"/>
              <a:ext cx="576968" cy="1157591"/>
            </a:xfrm>
            <a:prstGeom prst="downArrow">
              <a:avLst/>
            </a:prstGeom>
            <a:noFill/>
            <a:ln w="28575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" name="ZoneTexte 3">
              <a:extLst>
                <a:ext uri="{FF2B5EF4-FFF2-40B4-BE49-F238E27FC236}">
                  <a16:creationId xmlns:a16="http://schemas.microsoft.com/office/drawing/2014/main" id="{9A75FA9E-BA2E-4B90-AB6F-6928AAF46752}"/>
                </a:ext>
              </a:extLst>
            </p:cNvPr>
            <p:cNvSpPr txBox="1"/>
            <p:nvPr/>
          </p:nvSpPr>
          <p:spPr>
            <a:xfrm>
              <a:off x="8512431" y="5503314"/>
              <a:ext cx="3007426" cy="369332"/>
            </a:xfrm>
            <a:prstGeom prst="rect">
              <a:avLst/>
            </a:prstGeom>
            <a:noFill/>
            <a:ln w="19050">
              <a:solidFill>
                <a:srgbClr val="005393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fr-FR"/>
                <a:t>6 informations indépendantes</a:t>
              </a:r>
            </a:p>
          </p:txBody>
        </p:sp>
      </p:grpSp>
      <p:grpSp>
        <p:nvGrpSpPr>
          <p:cNvPr id="56" name="Groupe 114">
            <a:extLst>
              <a:ext uri="{FF2B5EF4-FFF2-40B4-BE49-F238E27FC236}">
                <a16:creationId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57" name="Hexagone 115">
              <a:extLst>
                <a:ext uri="{FF2B5EF4-FFF2-40B4-BE49-F238E27FC236}">
                  <a16:creationId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8" name="Hexagone 116">
              <a:extLst>
                <a:ext uri="{FF2B5EF4-FFF2-40B4-BE49-F238E27FC236}">
                  <a16:creationId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9" name="Hexagone 117">
              <a:extLst>
                <a:ext uri="{FF2B5EF4-FFF2-40B4-BE49-F238E27FC236}">
                  <a16:creationId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18" name="Picture 17"/>
          <p:cNvPicPr>
            <a:picLocks noChangeAspect="1"/>
          </p:cNvPicPr>
          <p:nvPr/>
        </p:nvPicPr>
        <p:blipFill>
          <a:blip r:link="rId29"/>
          <a:stretch>
            <a:fillRect/>
          </a:stretch>
        </p:blipFill>
        <p:spPr>
          <a:xfrm>
            <a:off x="0" y="720000"/>
            <a:ext cx="8200754" cy="54000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link="rId30"/>
          <a:stretch>
            <a:fillRect/>
          </a:stretch>
        </p:blipFill>
        <p:spPr>
          <a:xfrm>
            <a:off x="0" y="720000"/>
            <a:ext cx="8200753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023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6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Propriété des signaux périodiques 2D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5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0E5C99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8945F4F6-1B77-426A-8CBD-225F6444CAEB}"/>
                  </a:ext>
                </a:extLst>
              </p:cNvPr>
              <p:cNvSpPr txBox="1"/>
              <p:nvPr/>
            </p:nvSpPr>
            <p:spPr>
              <a:xfrm>
                <a:off x="8328763" y="1089332"/>
                <a:ext cx="3863237" cy="110985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fr-FR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sz="16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 −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∙</m:t>
                                </m:r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sz="1600" b="0" i="0" smtClean="0"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1600" b="0" i="0" smtClean="0">
                                        <a:latin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m:rPr>
                                    <m:brk m:alnAt="7"/>
                                  </m:r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∙</m:t>
                                </m:r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sz="1600" b="0" i="0" smtClean="0">
                                        <a:latin typeface="Cambria Math" panose="02040503050406030204" pitchFamily="18" charset="0"/>
                                      </a:rPr>
                                      <m:t>s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1600" b="0" i="0" smtClean="0">
                                        <a:latin typeface="Cambria Math" panose="02040503050406030204" pitchFamily="18" charset="0"/>
                                      </a:rPr>
                                      <m:t>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∙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600" b="0" i="0" smtClean="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m:rPr>
                                    <m:brk m:alnAt="7"/>
                                  </m:r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∙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600" b="0" i="0" smtClean="0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 −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∙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sz="1600"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1600">
                                        <a:latin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m:rPr>
                                    <m:brk m:alnAt="7"/>
                                  </m:r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∙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sz="1600">
                                        <a:latin typeface="Cambria Math" panose="02040503050406030204" pitchFamily="18" charset="0"/>
                                      </a:rPr>
                                      <m:t>s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1600">
                                        <a:latin typeface="Cambria Math" panose="02040503050406030204" pitchFamily="18" charset="0"/>
                                      </a:rPr>
                                      <m:t>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∙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600" b="0" i="0" smtClean="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m:rPr>
                                    <m:brk m:alnAt="7"/>
                                  </m:r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∙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600" b="0" i="0" smtClean="0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FR" sz="1600" dirty="0"/>
              </a:p>
            </p:txBody>
          </p:sp>
        </mc:Choice>
        <mc:Fallback xmlns="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8945F4F6-1B77-426A-8CBD-225F6444CA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8763" y="1089332"/>
                <a:ext cx="3863237" cy="110985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ZoneTexte 13">
            <a:extLst>
              <a:ext uri="{FF2B5EF4-FFF2-40B4-BE49-F238E27FC236}">
                <a16:creationId xmlns:a16="http://schemas.microsoft.com/office/drawing/2014/main" id="{94A7A8A6-9169-4462-B979-0151BEDE3B7D}"/>
              </a:ext>
            </a:extLst>
          </p:cNvPr>
          <p:cNvSpPr txBox="1"/>
          <p:nvPr/>
        </p:nvSpPr>
        <p:spPr>
          <a:xfrm>
            <a:off x="8280000" y="720000"/>
            <a:ext cx="3048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4 pics fréquentiels principaux :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209E44D6-FC1A-4685-8591-B7FA82F8A63C}"/>
              </a:ext>
            </a:extLst>
          </p:cNvPr>
          <p:cNvSpPr txBox="1"/>
          <p:nvPr/>
        </p:nvSpPr>
        <p:spPr>
          <a:xfrm>
            <a:off x="8280000" y="2676798"/>
            <a:ext cx="432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Signal échantillonné </a:t>
            </a:r>
            <a:r>
              <a:rPr lang="fr-FR" dirty="0"/>
              <a:t>: filtrage 2D et régression linéaire sur plan de phase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2" name="ZoneTexte 61">
                <a:extLst>
                  <a:ext uri="{FF2B5EF4-FFF2-40B4-BE49-F238E27FC236}">
                    <a16:creationId xmlns:a16="http://schemas.microsoft.com/office/drawing/2014/main" id="{A2C3AB41-45D5-4104-875F-814EE1FD9C13}"/>
                  </a:ext>
                </a:extLst>
              </p:cNvPr>
              <p:cNvSpPr txBox="1"/>
              <p:nvPr/>
            </p:nvSpPr>
            <p:spPr>
              <a:xfrm>
                <a:off x="8411712" y="3373910"/>
                <a:ext cx="2934458" cy="7194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0,1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0,</m:t>
                                    </m:r>
                                    <m:r>
                                      <a:rPr lang="en-US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62" name="ZoneTexte 61">
                <a:extLst>
                  <a:ext uri="{FF2B5EF4-FFF2-40B4-BE49-F238E27FC236}">
                    <a16:creationId xmlns:a16="http://schemas.microsoft.com/office/drawing/2014/main" id="{A2C3AB41-45D5-4104-875F-814EE1FD9C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1712" y="3373910"/>
                <a:ext cx="2934458" cy="719428"/>
              </a:xfrm>
              <a:prstGeom prst="rect">
                <a:avLst/>
              </a:prstGeom>
              <a:blipFill>
                <a:blip r:embed="rId7"/>
                <a:stretch>
                  <a:fillRect b="-84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/>
          <p:cNvGrpSpPr/>
          <p:nvPr/>
        </p:nvGrpSpPr>
        <p:grpSpPr>
          <a:xfrm>
            <a:off x="8512431" y="4212077"/>
            <a:ext cx="3007426" cy="1660569"/>
            <a:chOff x="8512431" y="4212077"/>
            <a:chExt cx="3007426" cy="1660569"/>
          </a:xfrm>
        </p:grpSpPr>
        <p:sp>
          <p:nvSpPr>
            <p:cNvPr id="3" name="Flèche : bas 2">
              <a:extLst>
                <a:ext uri="{FF2B5EF4-FFF2-40B4-BE49-F238E27FC236}">
                  <a16:creationId xmlns:a16="http://schemas.microsoft.com/office/drawing/2014/main" id="{59FFFEA8-261A-4782-82FA-FE123CE7A96D}"/>
                </a:ext>
              </a:extLst>
            </p:cNvPr>
            <p:cNvSpPr/>
            <p:nvPr/>
          </p:nvSpPr>
          <p:spPr>
            <a:xfrm>
              <a:off x="9727660" y="4212077"/>
              <a:ext cx="576968" cy="1157591"/>
            </a:xfrm>
            <a:prstGeom prst="downArrow">
              <a:avLst/>
            </a:prstGeom>
            <a:noFill/>
            <a:ln w="28575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" name="ZoneTexte 3">
              <a:extLst>
                <a:ext uri="{FF2B5EF4-FFF2-40B4-BE49-F238E27FC236}">
                  <a16:creationId xmlns:a16="http://schemas.microsoft.com/office/drawing/2014/main" id="{9A75FA9E-BA2E-4B90-AB6F-6928AAF46752}"/>
                </a:ext>
              </a:extLst>
            </p:cNvPr>
            <p:cNvSpPr txBox="1"/>
            <p:nvPr/>
          </p:nvSpPr>
          <p:spPr>
            <a:xfrm>
              <a:off x="8512431" y="5503314"/>
              <a:ext cx="3007426" cy="369332"/>
            </a:xfrm>
            <a:prstGeom prst="rect">
              <a:avLst/>
            </a:prstGeom>
            <a:noFill/>
            <a:ln w="19050">
              <a:solidFill>
                <a:srgbClr val="005393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fr-FR"/>
                <a:t>6 informations indépendantes</a:t>
              </a:r>
            </a:p>
          </p:txBody>
        </p:sp>
      </p:grpSp>
      <p:grpSp>
        <p:nvGrpSpPr>
          <p:cNvPr id="56" name="Groupe 114">
            <a:extLst>
              <a:ext uri="{FF2B5EF4-FFF2-40B4-BE49-F238E27FC236}">
                <a16:creationId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57" name="Hexagone 115">
              <a:extLst>
                <a:ext uri="{FF2B5EF4-FFF2-40B4-BE49-F238E27FC236}">
                  <a16:creationId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8" name="Hexagone 116">
              <a:extLst>
                <a:ext uri="{FF2B5EF4-FFF2-40B4-BE49-F238E27FC236}">
                  <a16:creationId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9" name="Hexagone 117">
              <a:extLst>
                <a:ext uri="{FF2B5EF4-FFF2-40B4-BE49-F238E27FC236}">
                  <a16:creationId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44" name="simu_3D_vide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40539" y="680045"/>
            <a:ext cx="7941247" cy="4466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932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160" fill="hold"/>
                                        <p:tgtEl>
                                          <p:spTgt spid="4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4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5393"/>
                </a:solidFill>
              </a:rPr>
              <a:t>Quid du 3D ?</a:t>
            </a:r>
            <a:endParaRPr lang="fr-FR" sz="2800" b="1" dirty="0">
              <a:solidFill>
                <a:srgbClr val="005393"/>
              </a:solidFill>
            </a:endParaRP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0E5C99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ZoneTexte 64">
                <a:extLst>
                  <a:ext uri="{FF2B5EF4-FFF2-40B4-BE49-F238E27FC236}">
                    <a16:creationId xmlns:a16="http://schemas.microsoft.com/office/drawing/2014/main" id="{B54ACE11-1B25-4187-8E46-2D533E02DDB3}"/>
                  </a:ext>
                </a:extLst>
              </p:cNvPr>
              <p:cNvSpPr txBox="1"/>
              <p:nvPr/>
            </p:nvSpPr>
            <p:spPr>
              <a:xfrm>
                <a:off x="2520000" y="720000"/>
                <a:ext cx="2212529" cy="10204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Pre>
                            <m:sPre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PrePr>
                            <m:sub/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p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sPre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eqAr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65" name="ZoneTexte 6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B54ACE11-1B25-4187-8E46-2D533E02DD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0000" y="720000"/>
                <a:ext cx="2212529" cy="102047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ZoneTexte 65">
            <a:extLst>
              <a:ext uri="{FF2B5EF4-FFF2-40B4-BE49-F238E27FC236}">
                <a16:creationId xmlns:a16="http://schemas.microsoft.com/office/drawing/2014/main" id="{684CFC42-4ABB-4A63-8EE5-D97314A8F19E}"/>
              </a:ext>
            </a:extLst>
          </p:cNvPr>
          <p:cNvSpPr txBox="1"/>
          <p:nvPr/>
        </p:nvSpPr>
        <p:spPr>
          <a:xfrm>
            <a:off x="180000" y="900000"/>
            <a:ext cx="29950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Modèle de projection orthographique utilisé 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ZoneTexte 66">
                <a:extLst>
                  <a:ext uri="{FF2B5EF4-FFF2-40B4-BE49-F238E27FC236}">
                    <a16:creationId xmlns:a16="http://schemas.microsoft.com/office/drawing/2014/main" id="{2CCFE67B-4688-4118-841A-1B8006633393}"/>
                  </a:ext>
                </a:extLst>
              </p:cNvPr>
              <p:cNvSpPr txBox="1"/>
              <p:nvPr/>
            </p:nvSpPr>
            <p:spPr>
              <a:xfrm>
                <a:off x="900000" y="1980000"/>
                <a:ext cx="2038442" cy="7325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67" name="ZoneTexte 66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2CCFE67B-4688-4118-841A-1B80066333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000" y="1980000"/>
                <a:ext cx="2038442" cy="732573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ZoneTexte 67">
            <a:extLst>
              <a:ext uri="{FF2B5EF4-FFF2-40B4-BE49-F238E27FC236}">
                <a16:creationId xmlns:a16="http://schemas.microsoft.com/office/drawing/2014/main" id="{37B20144-3872-4A77-B2C3-46F09C20BB15}"/>
              </a:ext>
            </a:extLst>
          </p:cNvPr>
          <p:cNvSpPr txBox="1"/>
          <p:nvPr/>
        </p:nvSpPr>
        <p:spPr>
          <a:xfrm>
            <a:off x="180000" y="2160000"/>
            <a:ext cx="606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avec</a:t>
            </a:r>
            <a:endParaRPr lang="fr-FR" dirty="0"/>
          </a:p>
        </p:txBody>
      </p:sp>
      <p:grpSp>
        <p:nvGrpSpPr>
          <p:cNvPr id="56" name="Groupe 114">
            <a:extLst>
              <a:ext uri="{FF2B5EF4-FFF2-40B4-BE49-F238E27FC236}">
                <a16:creationId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57" name="Hexagone 115">
              <a:extLst>
                <a:ext uri="{FF2B5EF4-FFF2-40B4-BE49-F238E27FC236}">
                  <a16:creationId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8" name="Hexagone 116">
              <a:extLst>
                <a:ext uri="{FF2B5EF4-FFF2-40B4-BE49-F238E27FC236}">
                  <a16:creationId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9" name="Hexagone 117">
              <a:extLst>
                <a:ext uri="{FF2B5EF4-FFF2-40B4-BE49-F238E27FC236}">
                  <a16:creationId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270000" y="2880000"/>
                <a:ext cx="5578065" cy="2986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b="0" dirty="0"/>
                  <a:t>Et </a:t>
                </a:r>
                <a14:m>
                  <m:oMath xmlns:m="http://schemas.openxmlformats.org/officeDocument/2006/math">
                    <m:sPre>
                      <m:sPre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PrePr>
                      <m:sub/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e>
                    </m:sPre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tr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0,0,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rotz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roty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rotx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tr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,0)</m:t>
                    </m:r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000" y="2880000"/>
                <a:ext cx="5578065" cy="298672"/>
              </a:xfrm>
              <a:prstGeom prst="rect">
                <a:avLst/>
              </a:prstGeom>
              <a:blipFill rotWithShape="0">
                <a:blip r:embed="rId6"/>
                <a:stretch>
                  <a:fillRect l="-2514" t="-24490" r="-1967" b="-4285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/>
              <p:cNvSpPr txBox="1"/>
              <p:nvPr/>
            </p:nvSpPr>
            <p:spPr>
              <a:xfrm>
                <a:off x="360000" y="3960000"/>
                <a:ext cx="2633092" cy="16676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den>
                              </m:f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𝑎𝑡𝑎𝑛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47" name="TextBox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000" y="3960000"/>
                <a:ext cx="2633092" cy="1667636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>
          <a:blip r:link="rId8"/>
          <a:stretch>
            <a:fillRect/>
          </a:stretch>
        </p:blipFill>
        <p:spPr>
          <a:xfrm>
            <a:off x="6840000" y="0"/>
            <a:ext cx="5254779" cy="525477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link="rId9"/>
          <a:stretch>
            <a:fillRect/>
          </a:stretch>
        </p:blipFill>
        <p:spPr>
          <a:xfrm>
            <a:off x="6840000" y="0"/>
            <a:ext cx="5254779" cy="525477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80000" y="3420000"/>
            <a:ext cx="3511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Mesure 3DDL directe avec la phase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180000" y="5760000"/>
                <a:ext cx="3722686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Avec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fr-FR" dirty="0"/>
                  <a:t> les numéros de période</a:t>
                </a:r>
              </a:p>
              <a:p>
                <a:r>
                  <a:rPr lang="en-US" dirty="0"/>
                  <a:t>e</a:t>
                </a:r>
                <a:r>
                  <a:rPr lang="en-US" b="0" dirty="0"/>
                  <a:t>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fr-FR" dirty="0"/>
                  <a:t> le numéro du quadrant angulaire</a:t>
                </a: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000" y="5760000"/>
                <a:ext cx="3722686" cy="646331"/>
              </a:xfrm>
              <a:prstGeom prst="rect">
                <a:avLst/>
              </a:prstGeom>
              <a:blipFill rotWithShape="0">
                <a:blip r:embed="rId10"/>
                <a:stretch>
                  <a:fillRect l="-1475" t="-5660" r="-984" b="-1415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ounded Rectangle 15"/>
          <p:cNvSpPr/>
          <p:nvPr/>
        </p:nvSpPr>
        <p:spPr>
          <a:xfrm>
            <a:off x="145279" y="3452501"/>
            <a:ext cx="3884063" cy="2953830"/>
          </a:xfrm>
          <a:prstGeom prst="roundRect">
            <a:avLst>
              <a:gd name="adj" fmla="val 1767"/>
            </a:avLst>
          </a:prstGeom>
          <a:noFill/>
          <a:ln w="28575"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9" name="Group 8"/>
          <p:cNvGrpSpPr/>
          <p:nvPr/>
        </p:nvGrpSpPr>
        <p:grpSpPr>
          <a:xfrm>
            <a:off x="5193010" y="4082375"/>
            <a:ext cx="3716278" cy="2320290"/>
            <a:chOff x="5193010" y="4082375"/>
            <a:chExt cx="3716278" cy="232029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/>
                <p:cNvSpPr txBox="1"/>
                <p:nvPr/>
              </p:nvSpPr>
              <p:spPr>
                <a:xfrm>
                  <a:off x="5400000" y="4500000"/>
                  <a:ext cx="2158796" cy="646331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fr-FR" dirty="0"/>
                    <a:t>À 3DDL</a:t>
                  </a:r>
                </a:p>
                <a:p>
                  <a:pPr lvl="1"/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𝛽</m:t>
                      </m:r>
                    </m:oMath>
                  </a14:m>
                  <a:r>
                    <a:rPr lang="fr-FR" dirty="0"/>
                    <a:t>,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𝛾</m:t>
                      </m:r>
                    </m:oMath>
                  </a14:m>
                  <a:r>
                    <a:rPr lang="fr-FR" dirty="0"/>
                    <a:t>,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a14:m>
                  <a:r>
                    <a:rPr lang="fr-FR" dirty="0"/>
                    <a:t> inconnus</a:t>
                  </a:r>
                </a:p>
              </p:txBody>
            </p:sp>
          </mc:Choice>
          <mc:Fallback xmlns="">
            <p:sp>
              <p:nvSpPr>
                <p:cNvPr id="14" name="TextBox 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00000" y="4500000"/>
                  <a:ext cx="2158796" cy="646331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l="-1977" t="-4717" r="-2260" b="-14151"/>
                  </a:stretch>
                </a:blipFill>
                <a:ln w="28575">
                  <a:noFill/>
                </a:ln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0" name="Rounded Rectangle 59"/>
            <p:cNvSpPr/>
            <p:nvPr/>
          </p:nvSpPr>
          <p:spPr>
            <a:xfrm>
              <a:off x="5193010" y="4082375"/>
              <a:ext cx="3716278" cy="2320290"/>
            </a:xfrm>
            <a:prstGeom prst="roundRect">
              <a:avLst>
                <a:gd name="adj" fmla="val 1767"/>
              </a:avLst>
            </a:prstGeom>
            <a:noFill/>
            <a:ln w="28575">
              <a:solidFill>
                <a:srgbClr val="E76F5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>
              <a:off x="5472000" y="4950000"/>
              <a:ext cx="347427" cy="0"/>
            </a:xfrm>
            <a:prstGeom prst="straightConnector1">
              <a:avLst/>
            </a:prstGeom>
            <a:ln w="28575">
              <a:solidFill>
                <a:srgbClr val="E76F5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/>
            <p:nvPr/>
          </p:nvCxnSpPr>
          <p:spPr>
            <a:xfrm>
              <a:off x="5472000" y="5506650"/>
              <a:ext cx="347427" cy="0"/>
            </a:xfrm>
            <a:prstGeom prst="straightConnector1">
              <a:avLst/>
            </a:prstGeom>
            <a:ln w="28575">
              <a:solidFill>
                <a:srgbClr val="E76F5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/>
            <p:cNvCxnSpPr/>
            <p:nvPr/>
          </p:nvCxnSpPr>
          <p:spPr>
            <a:xfrm>
              <a:off x="5472000" y="6139560"/>
              <a:ext cx="347427" cy="0"/>
            </a:xfrm>
            <a:prstGeom prst="straightConnector1">
              <a:avLst/>
            </a:prstGeom>
            <a:ln w="28575">
              <a:solidFill>
                <a:srgbClr val="E76F5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0"/>
            <p:cNvSpPr/>
            <p:nvPr/>
          </p:nvSpPr>
          <p:spPr>
            <a:xfrm>
              <a:off x="5235323" y="4094269"/>
              <a:ext cx="168129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r-FR" b="1" dirty="0"/>
                <a:t>Mesure limitée 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Rectangle 22"/>
                <p:cNvSpPr/>
                <p:nvPr/>
              </p:nvSpPr>
              <p:spPr>
                <a:xfrm>
                  <a:off x="5400000" y="4500000"/>
                  <a:ext cx="2556426" cy="646331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fr-FR" b="1" dirty="0"/>
                    <a:t>À 3DDL</a:t>
                  </a:r>
                </a:p>
                <a:p>
                  <a:pPr lvl="1"/>
                  <a14:m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𝜷</m:t>
                      </m:r>
                    </m:oMath>
                  </a14:m>
                  <a:r>
                    <a:rPr lang="fr-FR" b="1" dirty="0"/>
                    <a:t>, </a:t>
                  </a:r>
                  <a14:m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𝜸</m:t>
                      </m:r>
                    </m:oMath>
                  </a14:m>
                  <a:r>
                    <a:rPr lang="fr-FR" b="1" dirty="0"/>
                    <a:t>, </a:t>
                  </a:r>
                  <a14:m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𝒛</m:t>
                      </m:r>
                    </m:oMath>
                  </a14:m>
                  <a:r>
                    <a:rPr lang="fr-FR" b="1" dirty="0"/>
                    <a:t> inconnus</a:t>
                  </a:r>
                </a:p>
              </p:txBody>
            </p:sp>
          </mc:Choice>
          <mc:Fallback xmlns="">
            <p:sp>
              <p:nvSpPr>
                <p:cNvPr id="23" name="Rectangle 2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00000" y="4500000"/>
                  <a:ext cx="2556426" cy="646331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 l="-1671" t="-4717" b="-14151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Rectangle 23"/>
                <p:cNvSpPr/>
                <p:nvPr/>
              </p:nvSpPr>
              <p:spPr>
                <a:xfrm>
                  <a:off x="5400000" y="5045301"/>
                  <a:ext cx="3327465" cy="1290738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fr-FR" dirty="0"/>
                    <a:t>À 1 période en translation</a:t>
                  </a:r>
                </a:p>
                <a:p>
                  <a:pPr lvl="1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a14:m>
                  <a:r>
                    <a:rPr lang="fr-FR" dirty="0"/>
                    <a:t>,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a14:m>
                  <a:r>
                    <a:rPr lang="fr-FR" dirty="0"/>
                    <a:t> inconnus</a:t>
                  </a: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fr-FR" dirty="0"/>
                    <a:t>À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a14:m>
                  <a:r>
                    <a:rPr lang="fr-FR" dirty="0"/>
                    <a:t> en orientation</a:t>
                  </a:r>
                </a:p>
                <a:p>
                  <a:pPr lvl="1"/>
                  <a14:m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𝑞</m:t>
                      </m:r>
                    </m:oMath>
                  </a14:m>
                  <a:r>
                    <a:rPr lang="fr-FR" dirty="0"/>
                    <a:t> inconnu</a:t>
                  </a:r>
                </a:p>
              </p:txBody>
            </p:sp>
          </mc:Choice>
          <mc:Fallback xmlns="">
            <p:sp>
              <p:nvSpPr>
                <p:cNvPr id="24" name="Rectangle 2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00000" y="5045301"/>
                  <a:ext cx="3327465" cy="1290738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 l="-1282" t="-2844" b="-7109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799812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imu_3D_vide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773800" y="239530"/>
            <a:ext cx="8277661" cy="4656185"/>
          </a:xfrm>
          <a:prstGeom prst="rect">
            <a:avLst/>
          </a:prstGeom>
        </p:spPr>
      </p:pic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Équivalence spectral – spatial 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6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0E5C99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19" name="Image 18">
            <a:extLst>
              <a:ext uri="{FF2B5EF4-FFF2-40B4-BE49-F238E27FC236}">
                <a16:creationId xmlns:a16="http://schemas.microsoft.com/office/drawing/2014/main" id="{08ECF836-31CD-431A-A3FF-13C8E592A9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54602" y="4313252"/>
            <a:ext cx="2716056" cy="2037600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A6E590EF-8604-48CE-8911-E4C81D79C2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35265" y="4313252"/>
            <a:ext cx="2722770" cy="2037600"/>
          </a:xfrm>
          <a:prstGeom prst="rect">
            <a:avLst/>
          </a:prstGeom>
        </p:spPr>
      </p:pic>
      <p:grpSp>
        <p:nvGrpSpPr>
          <p:cNvPr id="56" name="Groupe 114">
            <a:extLst>
              <a:ext uri="{FF2B5EF4-FFF2-40B4-BE49-F238E27FC236}">
                <a16:creationId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57" name="Hexagone 115">
              <a:extLst>
                <a:ext uri="{FF2B5EF4-FFF2-40B4-BE49-F238E27FC236}">
                  <a16:creationId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8" name="Hexagone 116">
              <a:extLst>
                <a:ext uri="{FF2B5EF4-FFF2-40B4-BE49-F238E27FC236}">
                  <a16:creationId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9" name="Hexagone 117">
              <a:extLst>
                <a:ext uri="{FF2B5EF4-FFF2-40B4-BE49-F238E27FC236}">
                  <a16:creationId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132139" y="3786767"/>
                <a:ext cx="3234412" cy="12485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−2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−2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  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eqArr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139" y="3786767"/>
                <a:ext cx="3234412" cy="1248547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/>
              <p:cNvSpPr txBox="1"/>
              <p:nvPr/>
            </p:nvSpPr>
            <p:spPr>
              <a:xfrm>
                <a:off x="132139" y="5252953"/>
                <a:ext cx="3186385" cy="12485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∙(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−2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  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−2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eqArr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48" name="TextBox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139" y="5252953"/>
                <a:ext cx="3186385" cy="1248547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180000" y="1620000"/>
                <a:ext cx="1415323" cy="12485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den>
                              </m:f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den>
                              </m:f>
                            </m:e>
                          </m:eqArr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000" y="1620000"/>
                <a:ext cx="1415323" cy="1248547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/>
              <p:cNvSpPr txBox="1"/>
              <p:nvPr/>
            </p:nvSpPr>
            <p:spPr>
              <a:xfrm>
                <a:off x="2160000" y="1620000"/>
                <a:ext cx="1470210" cy="12485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den>
                              </m:f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den>
                              </m:f>
                            </m:e>
                          </m:eqArr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0000" y="1620000"/>
                <a:ext cx="1470210" cy="1248547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180000" y="900000"/>
            <a:ext cx="24926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Lien entre plan de phase</a:t>
            </a:r>
          </a:p>
          <a:p>
            <a:r>
              <a:rPr lang="fr-FR" dirty="0"/>
              <a:t>et pics spectraux :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725332" y="2059607"/>
            <a:ext cx="375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et</a:t>
            </a:r>
            <a:endParaRPr lang="fr-FR" dirty="0"/>
          </a:p>
        </p:txBody>
      </p:sp>
      <p:sp>
        <p:nvSpPr>
          <p:cNvPr id="13" name="TextBox 12"/>
          <p:cNvSpPr txBox="1"/>
          <p:nvPr/>
        </p:nvSpPr>
        <p:spPr>
          <a:xfrm>
            <a:off x="180000" y="3084116"/>
            <a:ext cx="28478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Grande résolution</a:t>
            </a:r>
          </a:p>
          <a:p>
            <a:r>
              <a:rPr lang="fr-FR" dirty="0"/>
              <a:t>grâce à la régression linéaire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3384000" y="5040000"/>
                <a:ext cx="310686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b="1" dirty="0"/>
                  <a:t>Mesurer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𝜷</m:t>
                    </m:r>
                  </m:oMath>
                </a14:m>
                <a:r>
                  <a:rPr lang="fr-FR" b="1" dirty="0"/>
                  <a:t>,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𝜸</m:t>
                    </m:r>
                  </m:oMath>
                </a14:m>
                <a:r>
                  <a:rPr lang="fr-FR" b="1" dirty="0"/>
                  <a:t> et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r>
                  <a:rPr lang="fr-FR" b="1" dirty="0"/>
                  <a:t> directement avec l’information spectrale ?</a:t>
                </a: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4000" y="5040000"/>
                <a:ext cx="3106864" cy="646331"/>
              </a:xfrm>
              <a:prstGeom prst="rect">
                <a:avLst/>
              </a:prstGeom>
              <a:blipFill rotWithShape="0">
                <a:blip r:embed="rId13"/>
                <a:stretch>
                  <a:fillRect l="-1569" t="-5660" r="-1569" b="-1415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Rounded Rectangle 59"/>
          <p:cNvSpPr/>
          <p:nvPr/>
        </p:nvSpPr>
        <p:spPr>
          <a:xfrm>
            <a:off x="3384000" y="4996190"/>
            <a:ext cx="3106864" cy="748783"/>
          </a:xfrm>
          <a:prstGeom prst="roundRect">
            <a:avLst>
              <a:gd name="adj" fmla="val 4479"/>
            </a:avLst>
          </a:prstGeom>
          <a:noFill/>
          <a:ln w="28575"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/>
              <p:cNvSpPr txBox="1"/>
              <p:nvPr/>
            </p:nvSpPr>
            <p:spPr>
              <a:xfrm>
                <a:off x="3384000" y="5040000"/>
                <a:ext cx="310686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b="1" dirty="0"/>
                  <a:t>Mesurer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𝜷</m:t>
                    </m:r>
                  </m:oMath>
                </a14:m>
                <a:r>
                  <a:rPr lang="fr-FR" b="1" dirty="0"/>
                  <a:t>,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𝜸</m:t>
                    </m:r>
                  </m:oMath>
                </a14:m>
                <a:r>
                  <a:rPr lang="fr-FR" b="1" dirty="0"/>
                  <a:t> et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𝒔</m:t>
                    </m:r>
                  </m:oMath>
                </a14:m>
                <a:r>
                  <a:rPr lang="fr-FR" b="1" dirty="0"/>
                  <a:t> directement avec l’information spectrale ?</a:t>
                </a:r>
              </a:p>
            </p:txBody>
          </p:sp>
        </mc:Choice>
        <mc:Fallback xmlns="">
          <p:sp>
            <p:nvSpPr>
              <p:cNvPr id="61" name="TextBox 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4000" y="5040000"/>
                <a:ext cx="3106864" cy="646331"/>
              </a:xfrm>
              <a:prstGeom prst="rect">
                <a:avLst/>
              </a:prstGeom>
              <a:blipFill rotWithShape="0">
                <a:blip r:embed="rId14"/>
                <a:stretch>
                  <a:fillRect l="-1569" t="-5660" r="-1569" b="-1415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28215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16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  <p:bldLst>
      <p:bldP spid="14" grpId="0"/>
      <p:bldP spid="6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Mesure de pose 3D d’une mire 2D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0E5C99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000" y="360000"/>
            <a:ext cx="4048542" cy="3240000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0B34B0C0-A897-4240-8527-02CAEBA95A67}"/>
              </a:ext>
            </a:extLst>
          </p:cNvPr>
          <p:cNvSpPr txBox="1"/>
          <p:nvPr/>
        </p:nvSpPr>
        <p:spPr>
          <a:xfrm>
            <a:off x="180000" y="900000"/>
            <a:ext cx="40354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En projetant les points définissant le repère orthonormé de la mire :</a:t>
            </a:r>
          </a:p>
        </p:txBody>
      </p:sp>
      <p:grpSp>
        <p:nvGrpSpPr>
          <p:cNvPr id="18" name="Groupe 17">
            <a:extLst>
              <a:ext uri="{FF2B5EF4-FFF2-40B4-BE49-F238E27FC236}">
                <a16:creationId xmlns:a16="http://schemas.microsoft.com/office/drawing/2014/main" id="{09540AC4-6F13-4D31-9AD3-D63B9DE0BED4}"/>
              </a:ext>
            </a:extLst>
          </p:cNvPr>
          <p:cNvGrpSpPr/>
          <p:nvPr/>
        </p:nvGrpSpPr>
        <p:grpSpPr>
          <a:xfrm>
            <a:off x="1561122" y="3077258"/>
            <a:ext cx="4641466" cy="1273628"/>
            <a:chOff x="7798351" y="2683938"/>
            <a:chExt cx="4641466" cy="127362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ZoneTexte 14">
                  <a:extLst>
                    <a:ext uri="{FF2B5EF4-FFF2-40B4-BE49-F238E27FC236}">
                      <a16:creationId xmlns:a16="http://schemas.microsoft.com/office/drawing/2014/main" id="{87465236-EA0B-456F-8156-1E1FA5FF161D}"/>
                    </a:ext>
                  </a:extLst>
                </p:cNvPr>
                <p:cNvSpPr txBox="1"/>
                <p:nvPr/>
              </p:nvSpPr>
              <p:spPr>
                <a:xfrm>
                  <a:off x="7984687" y="2683938"/>
                  <a:ext cx="2526397" cy="55989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 </m:t>
                            </m:r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num>
                              <m:den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</m:e>
                        </m:fun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 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5" name="ZoneTexte 14">
                  <a:extLst>
                    <a:ext uri="{FF2B5EF4-FFF2-40B4-BE49-F238E27FC236}">
                      <a16:creationId xmlns:a16="http://schemas.microsoft.com/office/drawing/2014/main" id="{87465236-EA0B-456F-8156-1E1FA5FF16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84687" y="2683938"/>
                  <a:ext cx="2526397" cy="55989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ZoneTexte 59">
                  <a:extLst>
                    <a:ext uri="{FF2B5EF4-FFF2-40B4-BE49-F238E27FC236}">
                      <a16:creationId xmlns:a16="http://schemas.microsoft.com/office/drawing/2014/main" id="{F9653F8E-58FA-41B1-B216-72AD49CF0914}"/>
                    </a:ext>
                  </a:extLst>
                </p:cNvPr>
                <p:cNvSpPr txBox="1"/>
                <p:nvPr/>
              </p:nvSpPr>
              <p:spPr>
                <a:xfrm>
                  <a:off x="7984687" y="3401708"/>
                  <a:ext cx="4455130" cy="55585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 </m:t>
                            </m:r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(−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func>
                                      <m:func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b="0" i="0" smtClean="0">
                                            <a:latin typeface="Cambria Math" panose="02040503050406030204" pitchFamily="18" charset="0"/>
                                          </a:rPr>
                                          <m:t>sin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</m:d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func>
                                          <m:func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b="0" i="0" smtClean="0">
                                                <a:latin typeface="Cambria Math" panose="02040503050406030204" pitchFamily="18" charset="0"/>
                                              </a:rPr>
                                              <m:t>cos</m:t>
                                            </m:r>
                                          </m:fName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(</m:t>
                                            </m:r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))</m:t>
                                            </m:r>
                                          </m:e>
                                        </m:func>
                                      </m:e>
                                    </m:func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</m:e>
                        </m:fun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 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60" name="ZoneTexte 59">
                  <a:extLst>
                    <a:ext uri="{FF2B5EF4-FFF2-40B4-BE49-F238E27FC236}">
                      <a16:creationId xmlns:a16="http://schemas.microsoft.com/office/drawing/2014/main" id="{F9653F8E-58FA-41B1-B216-72AD49CF091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84687" y="3401708"/>
                  <a:ext cx="4455130" cy="555858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ZoneTexte 16">
                  <a:extLst>
                    <a:ext uri="{FF2B5EF4-FFF2-40B4-BE49-F238E27FC236}">
                      <a16:creationId xmlns:a16="http://schemas.microsoft.com/office/drawing/2014/main" id="{B57CCB06-7961-4BB3-BFBE-3A533C11FD83}"/>
                    </a:ext>
                  </a:extLst>
                </p:cNvPr>
                <p:cNvSpPr txBox="1"/>
                <p:nvPr/>
              </p:nvSpPr>
              <p:spPr>
                <a:xfrm>
                  <a:off x="7798351" y="2845762"/>
                  <a:ext cx="422488" cy="107952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"/>
                            <m:ctrlPr>
                              <a:rPr lang="fr-FR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fr-FR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/>
                              </m:mr>
                              <m:mr>
                                <m:e/>
                              </m:mr>
                              <m:mr>
                                <m:e>
                                  <m:eqArr>
                                    <m:eqArrPr>
                                      <m:ctrlPr>
                                        <a:rPr lang="fr-FR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/>
                                    <m:e/>
                                  </m:eqAr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7" name="ZoneTexte 16">
                  <a:extLst>
                    <a:ext uri="{FF2B5EF4-FFF2-40B4-BE49-F238E27FC236}">
                      <a16:creationId xmlns:a16="http://schemas.microsoft.com/office/drawing/2014/main" id="{B57CCB06-7961-4BB3-BFBE-3A533C11FD8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98351" y="2845762"/>
                  <a:ext cx="422488" cy="1079526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ZoneTexte 56">
                <a:extLst>
                  <a:ext uri="{FF2B5EF4-FFF2-40B4-BE49-F238E27FC236}">
                    <a16:creationId xmlns:a16="http://schemas.microsoft.com/office/drawing/2014/main" id="{C6D7F503-64A9-4C23-B6E8-EC1A575AB118}"/>
                  </a:ext>
                </a:extLst>
              </p:cNvPr>
              <p:cNvSpPr txBox="1"/>
              <p:nvPr/>
            </p:nvSpPr>
            <p:spPr>
              <a:xfrm>
                <a:off x="441436" y="1663082"/>
                <a:ext cx="2106025" cy="10204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Pre>
                            <m:sPre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PrePr>
                            <m:sub/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p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sPre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eqAr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57" name="ZoneTexte 56">
                <a:extLst>
                  <a:ext uri="{FF2B5EF4-FFF2-40B4-BE49-F238E27FC236}">
                    <a16:creationId xmlns:a16="http://schemas.microsoft.com/office/drawing/2014/main" id="{C6D7F503-64A9-4C23-B6E8-EC1A575AB1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436" y="1663082"/>
                <a:ext cx="2106025" cy="102047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ZoneTexte 57">
                <a:extLst>
                  <a:ext uri="{FF2B5EF4-FFF2-40B4-BE49-F238E27FC236}">
                    <a16:creationId xmlns:a16="http://schemas.microsoft.com/office/drawing/2014/main" id="{BA4BA758-14A2-4A16-B4B5-04227F4830C0}"/>
                  </a:ext>
                </a:extLst>
              </p:cNvPr>
              <p:cNvSpPr txBox="1"/>
              <p:nvPr/>
            </p:nvSpPr>
            <p:spPr>
              <a:xfrm>
                <a:off x="3321560" y="1628198"/>
                <a:ext cx="2169632" cy="10204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Pre>
                            <m:sPre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PrePr>
                            <m:sub/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p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sPre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eqAr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58" name="ZoneTexte 57">
                <a:extLst>
                  <a:ext uri="{FF2B5EF4-FFF2-40B4-BE49-F238E27FC236}">
                    <a16:creationId xmlns:a16="http://schemas.microsoft.com/office/drawing/2014/main" id="{BA4BA758-14A2-4A16-B4B5-04227F4830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1560" y="1628198"/>
                <a:ext cx="2169632" cy="102047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ZoneTexte 1">
            <a:extLst>
              <a:ext uri="{FF2B5EF4-FFF2-40B4-BE49-F238E27FC236}">
                <a16:creationId xmlns:a16="http://schemas.microsoft.com/office/drawing/2014/main" id="{2C912D66-C2BF-4B72-A239-C2115193D2F7}"/>
              </a:ext>
            </a:extLst>
          </p:cNvPr>
          <p:cNvSpPr txBox="1"/>
          <p:nvPr/>
        </p:nvSpPr>
        <p:spPr>
          <a:xfrm>
            <a:off x="2746606" y="1990438"/>
            <a:ext cx="375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et</a:t>
            </a:r>
            <a:endParaRPr lang="fr-FR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F82742B7-21B8-4A49-8220-B2611BEBEF55}"/>
              </a:ext>
            </a:extLst>
          </p:cNvPr>
          <p:cNvSpPr txBox="1"/>
          <p:nvPr/>
        </p:nvSpPr>
        <p:spPr>
          <a:xfrm>
            <a:off x="182807" y="3591780"/>
            <a:ext cx="13116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On obtient :</a:t>
            </a:r>
          </a:p>
        </p:txBody>
      </p:sp>
      <p:grpSp>
        <p:nvGrpSpPr>
          <p:cNvPr id="25" name="Groupe 24">
            <a:extLst>
              <a:ext uri="{FF2B5EF4-FFF2-40B4-BE49-F238E27FC236}">
                <a16:creationId xmlns:a16="http://schemas.microsoft.com/office/drawing/2014/main" id="{CD39A777-93E8-433E-AB46-4FA7E36D4BE7}"/>
              </a:ext>
            </a:extLst>
          </p:cNvPr>
          <p:cNvGrpSpPr/>
          <p:nvPr/>
        </p:nvGrpSpPr>
        <p:grpSpPr>
          <a:xfrm>
            <a:off x="180000" y="4583288"/>
            <a:ext cx="11195482" cy="1692853"/>
            <a:chOff x="180000" y="4583288"/>
            <a:chExt cx="11195482" cy="169285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ZoneTexte 11">
                  <a:extLst>
                    <a:ext uri="{FF2B5EF4-FFF2-40B4-BE49-F238E27FC236}">
                      <a16:creationId xmlns:a16="http://schemas.microsoft.com/office/drawing/2014/main" id="{68D5D595-D894-4AB2-8D24-DD0145522DCF}"/>
                    </a:ext>
                  </a:extLst>
                </p:cNvPr>
                <p:cNvSpPr txBox="1"/>
                <p:nvPr/>
              </p:nvSpPr>
              <p:spPr>
                <a:xfrm>
                  <a:off x="180000" y="4583288"/>
                  <a:ext cx="6994735" cy="52418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a14:m>
                  <a:r>
                    <a:rPr lang="fr-FR" dirty="0"/>
                    <a:t> s’obtient de l’équation </a:t>
                  </a:r>
                  <a14:m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)∙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sin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</m:d>
                            </m:e>
                          </m:func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d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func>
                                    <m:func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))</m:t>
                                      </m:r>
                                    </m:e>
                                  </m:func>
                                </m:e>
                              </m:func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2" name="ZoneTexte 11">
                  <a:extLst>
                    <a:ext uri="{FF2B5EF4-FFF2-40B4-BE49-F238E27FC236}">
                      <a16:creationId xmlns:a16="http://schemas.microsoft.com/office/drawing/2014/main" id="{68D5D595-D894-4AB2-8D24-DD0145522DC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0000" y="4583288"/>
                  <a:ext cx="6994735" cy="524182"/>
                </a:xfrm>
                <a:prstGeom prst="rect">
                  <a:avLst/>
                </a:prstGeom>
                <a:blipFill>
                  <a:blip r:embed="rId17"/>
                  <a:stretch>
                    <a:fillRect b="-6977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FAE3EEFD-275D-4FA9-B077-55241C57D962}"/>
                </a:ext>
              </a:extLst>
            </p:cNvPr>
            <p:cNvSpPr txBox="1"/>
            <p:nvPr/>
          </p:nvSpPr>
          <p:spPr>
            <a:xfrm>
              <a:off x="180000" y="5906809"/>
              <a:ext cx="38881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/>
                <a:t>Donnant une equation du second ordre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ZoneTexte 18">
                  <a:extLst>
                    <a:ext uri="{FF2B5EF4-FFF2-40B4-BE49-F238E27FC236}">
                      <a16:creationId xmlns:a16="http://schemas.microsoft.com/office/drawing/2014/main" id="{B5E3D0EA-1ED6-4AC1-8AF9-B1813A10B2DF}"/>
                    </a:ext>
                  </a:extLst>
                </p:cNvPr>
                <p:cNvSpPr txBox="1"/>
                <p:nvPr/>
              </p:nvSpPr>
              <p:spPr>
                <a:xfrm>
                  <a:off x="1349811" y="5186336"/>
                  <a:ext cx="3356047" cy="52597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(1−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d>
                          </m:e>
                        </m:fun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)(1−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</m:e>
                              <m:sup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fNam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</m:fun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))= 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9" name="ZoneTexte 18">
                  <a:extLst>
                    <a:ext uri="{FF2B5EF4-FFF2-40B4-BE49-F238E27FC236}">
                      <a16:creationId xmlns:a16="http://schemas.microsoft.com/office/drawing/2014/main" id="{B5E3D0EA-1ED6-4AC1-8AF9-B1813A10B2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49811" y="5186336"/>
                  <a:ext cx="3356047" cy="525978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ZoneTexte 19">
              <a:extLst>
                <a:ext uri="{FF2B5EF4-FFF2-40B4-BE49-F238E27FC236}">
                  <a16:creationId xmlns:a16="http://schemas.microsoft.com/office/drawing/2014/main" id="{2E61B92A-6FBB-4B3C-87BF-FE5BAA234057}"/>
                </a:ext>
              </a:extLst>
            </p:cNvPr>
            <p:cNvSpPr txBox="1"/>
            <p:nvPr/>
          </p:nvSpPr>
          <p:spPr>
            <a:xfrm>
              <a:off x="180000" y="5264659"/>
              <a:ext cx="11221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/>
                <a:t>Qui s’écrit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ZoneTexte 20">
                  <a:extLst>
                    <a:ext uri="{FF2B5EF4-FFF2-40B4-BE49-F238E27FC236}">
                      <a16:creationId xmlns:a16="http://schemas.microsoft.com/office/drawing/2014/main" id="{B862FC67-7A3B-464C-A46B-2E5345897D42}"/>
                    </a:ext>
                  </a:extLst>
                </p:cNvPr>
                <p:cNvSpPr txBox="1"/>
                <p:nvPr/>
              </p:nvSpPr>
              <p:spPr>
                <a:xfrm>
                  <a:off x="4080590" y="5952975"/>
                  <a:ext cx="291393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</m:d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𝑏𝑔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21" name="ZoneTexte 20">
                  <a:extLst>
                    <a:ext uri="{FF2B5EF4-FFF2-40B4-BE49-F238E27FC236}">
                      <a16:creationId xmlns:a16="http://schemas.microsoft.com/office/drawing/2014/main" id="{B862FC67-7A3B-464C-A46B-2E5345897D4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80590" y="5952975"/>
                  <a:ext cx="2913939" cy="276999"/>
                </a:xfrm>
                <a:prstGeom prst="rect">
                  <a:avLst/>
                </a:prstGeom>
                <a:blipFill>
                  <a:blip r:embed="rId19"/>
                  <a:stretch>
                    <a:fillRect l="-628" t="-4444" r="-1464" b="-35556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0" name="Flèche : droite 69">
              <a:extLst>
                <a:ext uri="{FF2B5EF4-FFF2-40B4-BE49-F238E27FC236}">
                  <a16:creationId xmlns:a16="http://schemas.microsoft.com/office/drawing/2014/main" id="{CCDFDEBC-E184-41A3-B690-963901E279BD}"/>
                </a:ext>
              </a:extLst>
            </p:cNvPr>
            <p:cNvSpPr/>
            <p:nvPr/>
          </p:nvSpPr>
          <p:spPr>
            <a:xfrm>
              <a:off x="7114138" y="5958182"/>
              <a:ext cx="926801" cy="261610"/>
            </a:xfrm>
            <a:prstGeom prst="rightArrow">
              <a:avLst/>
            </a:prstGeom>
            <a:noFill/>
            <a:ln w="19050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1" name="ZoneTexte 70">
              <a:extLst>
                <a:ext uri="{FF2B5EF4-FFF2-40B4-BE49-F238E27FC236}">
                  <a16:creationId xmlns:a16="http://schemas.microsoft.com/office/drawing/2014/main" id="{90F6C78A-14FC-4832-B46C-42914C4C957B}"/>
                </a:ext>
              </a:extLst>
            </p:cNvPr>
            <p:cNvSpPr txBox="1"/>
            <p:nvPr/>
          </p:nvSpPr>
          <p:spPr>
            <a:xfrm>
              <a:off x="8123886" y="5898408"/>
              <a:ext cx="32515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/>
                <a:t>2 groupes de 4 jeux de solutions</a:t>
              </a:r>
            </a:p>
          </p:txBody>
        </p:sp>
      </p:grpSp>
      <p:grpSp>
        <p:nvGrpSpPr>
          <p:cNvPr id="26" name="Groupe 25">
            <a:extLst>
              <a:ext uri="{FF2B5EF4-FFF2-40B4-BE49-F238E27FC236}">
                <a16:creationId xmlns:a16="http://schemas.microsoft.com/office/drawing/2014/main" id="{9205640F-E898-40F3-A6AE-1C986CC5D854}"/>
              </a:ext>
            </a:extLst>
          </p:cNvPr>
          <p:cNvGrpSpPr/>
          <p:nvPr/>
        </p:nvGrpSpPr>
        <p:grpSpPr>
          <a:xfrm>
            <a:off x="6342415" y="3564624"/>
            <a:ext cx="5757429" cy="796243"/>
            <a:chOff x="6342415" y="3564624"/>
            <a:chExt cx="5757429" cy="796243"/>
          </a:xfrm>
        </p:grpSpPr>
        <p:sp>
          <p:nvSpPr>
            <p:cNvPr id="10" name="Flèche : droite 9">
              <a:extLst>
                <a:ext uri="{FF2B5EF4-FFF2-40B4-BE49-F238E27FC236}">
                  <a16:creationId xmlns:a16="http://schemas.microsoft.com/office/drawing/2014/main" id="{B79B91B6-E6D0-4923-AB66-F596A1DD99C8}"/>
                </a:ext>
              </a:extLst>
            </p:cNvPr>
            <p:cNvSpPr/>
            <p:nvPr/>
          </p:nvSpPr>
          <p:spPr>
            <a:xfrm>
              <a:off x="6342415" y="3601093"/>
              <a:ext cx="470395" cy="261610"/>
            </a:xfrm>
            <a:prstGeom prst="rightArrow">
              <a:avLst/>
            </a:prstGeom>
            <a:noFill/>
            <a:ln w="19050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3" name="ZoneTexte 22">
              <a:extLst>
                <a:ext uri="{FF2B5EF4-FFF2-40B4-BE49-F238E27FC236}">
                  <a16:creationId xmlns:a16="http://schemas.microsoft.com/office/drawing/2014/main" id="{B1DA73EF-3175-4EFA-8D47-B694F8141127}"/>
                </a:ext>
              </a:extLst>
            </p:cNvPr>
            <p:cNvSpPr txBox="1"/>
            <p:nvPr/>
          </p:nvSpPr>
          <p:spPr>
            <a:xfrm>
              <a:off x="6903539" y="3564624"/>
              <a:ext cx="19720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/>
                <a:t>4 jeux de solutions</a:t>
              </a:r>
            </a:p>
          </p:txBody>
        </p:sp>
        <p:sp>
          <p:nvSpPr>
            <p:cNvPr id="24" name="ZoneTexte 23">
              <a:extLst>
                <a:ext uri="{FF2B5EF4-FFF2-40B4-BE49-F238E27FC236}">
                  <a16:creationId xmlns:a16="http://schemas.microsoft.com/office/drawing/2014/main" id="{EB2CA40C-47F4-496E-BD4C-BFB774195B58}"/>
                </a:ext>
              </a:extLst>
            </p:cNvPr>
            <p:cNvSpPr txBox="1"/>
            <p:nvPr/>
          </p:nvSpPr>
          <p:spPr>
            <a:xfrm>
              <a:off x="6975300" y="3991535"/>
              <a:ext cx="5124544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fr-FR" b="1"/>
                <a:t>Ambiguïté inhérente à la projection orthographique</a:t>
              </a:r>
            </a:p>
          </p:txBody>
        </p:sp>
      </p:grpSp>
      <p:grpSp>
        <p:nvGrpSpPr>
          <p:cNvPr id="69" name="Groupe 114">
            <a:extLst>
              <a:ext uri="{FF2B5EF4-FFF2-40B4-BE49-F238E27FC236}">
                <a16:creationId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72" name="Hexagone 115">
              <a:extLst>
                <a:ext uri="{FF2B5EF4-FFF2-40B4-BE49-F238E27FC236}">
                  <a16:creationId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3" name="Hexagone 116">
              <a:extLst>
                <a:ext uri="{FF2B5EF4-FFF2-40B4-BE49-F238E27FC236}">
                  <a16:creationId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4" name="Hexagone 117">
              <a:extLst>
                <a:ext uri="{FF2B5EF4-FFF2-40B4-BE49-F238E27FC236}">
                  <a16:creationId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84F4013A-CDA2-401A-8D90-835042F414D8}"/>
              </a:ext>
            </a:extLst>
          </p:cNvPr>
          <p:cNvSpPr/>
          <p:nvPr/>
        </p:nvSpPr>
        <p:spPr>
          <a:xfrm>
            <a:off x="6994529" y="3961112"/>
            <a:ext cx="5056932" cy="444877"/>
          </a:xfrm>
          <a:prstGeom prst="roundRect">
            <a:avLst/>
          </a:prstGeom>
          <a:noFill/>
          <a:ln w="28575"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38859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Mesure de pose complète et non ambigüe d’une mire 2D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5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0E5C99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69" name="Groupe 114">
            <a:extLst>
              <a:ext uri="{FF2B5EF4-FFF2-40B4-BE49-F238E27FC236}">
                <a16:creationId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72" name="Hexagone 115">
              <a:extLst>
                <a:ext uri="{FF2B5EF4-FFF2-40B4-BE49-F238E27FC236}">
                  <a16:creationId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3" name="Hexagone 116">
              <a:extLst>
                <a:ext uri="{FF2B5EF4-FFF2-40B4-BE49-F238E27FC236}">
                  <a16:creationId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4" name="Hexagone 117">
              <a:extLst>
                <a:ext uri="{FF2B5EF4-FFF2-40B4-BE49-F238E27FC236}">
                  <a16:creationId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9" name="Supp_Mat_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939713" y="3921317"/>
            <a:ext cx="7340730" cy="4129161"/>
          </a:xfrm>
          <a:prstGeom prst="rect">
            <a:avLst/>
          </a:prstGeom>
        </p:spPr>
      </p:pic>
      <p:pic>
        <p:nvPicPr>
          <p:cNvPr id="41" name="Picture 55">
            <a:extLst>
              <a:ext uri="{FF2B5EF4-FFF2-40B4-BE49-F238E27FC236}">
                <a16:creationId xmlns:a16="http://schemas.microsoft.com/office/drawing/2014/main" id="{7AF0850C-24F1-4810-A867-223967B4CA19}"/>
              </a:ext>
            </a:extLst>
          </p:cNvPr>
          <p:cNvPicPr>
            <a:picLocks noChangeAspect="1"/>
          </p:cNvPicPr>
          <p:nvPr/>
        </p:nvPicPr>
        <p:blipFill>
          <a:blip r:link="rId7"/>
          <a:stretch>
            <a:fillRect/>
          </a:stretch>
        </p:blipFill>
        <p:spPr>
          <a:xfrm>
            <a:off x="7501346" y="360000"/>
            <a:ext cx="4468654" cy="4112534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702F59B8-E5F9-4E95-A5AE-754592234827}"/>
              </a:ext>
            </a:extLst>
          </p:cNvPr>
          <p:cNvSpPr txBox="1"/>
          <p:nvPr/>
        </p:nvSpPr>
        <p:spPr>
          <a:xfrm>
            <a:off x="190086" y="823204"/>
            <a:ext cx="7200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Projection perspective </a:t>
            </a:r>
            <a:r>
              <a:rPr lang="fr-FR" dirty="0"/>
              <a:t>: période apparente dépend distance mire – caméra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1723456" y="1192536"/>
            <a:ext cx="5599908" cy="905372"/>
            <a:chOff x="1723456" y="1192536"/>
            <a:chExt cx="5599908" cy="90537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ZoneTexte 10">
                  <a:extLst>
                    <a:ext uri="{FF2B5EF4-FFF2-40B4-BE49-F238E27FC236}">
                      <a16:creationId xmlns:a16="http://schemas.microsoft.com/office/drawing/2014/main" id="{754F3146-F3AC-4AD7-A8E9-0EB89A8E07FB}"/>
                    </a:ext>
                  </a:extLst>
                </p:cNvPr>
                <p:cNvSpPr txBox="1"/>
                <p:nvPr/>
              </p:nvSpPr>
              <p:spPr>
                <a:xfrm>
                  <a:off x="1723456" y="1690376"/>
                  <a:ext cx="270830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dirty="0"/>
                    <a:t>lever l’ambiguïté sur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𝛽</m:t>
                      </m:r>
                    </m:oMath>
                  </a14:m>
                  <a:r>
                    <a:rPr lang="fr-FR" dirty="0"/>
                    <a:t> et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𝛾</m:t>
                      </m:r>
                    </m:oMath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1" name="ZoneTexte 10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754F3146-F3AC-4AD7-A8E9-0EB89A8E07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23456" y="1690376"/>
                  <a:ext cx="2708306" cy="369332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l="-1577" t="-8197" b="-24590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" name="Straight Connector 15"/>
            <p:cNvCxnSpPr/>
            <p:nvPr/>
          </p:nvCxnSpPr>
          <p:spPr>
            <a:xfrm>
              <a:off x="2542303" y="1192536"/>
              <a:ext cx="4781061" cy="0"/>
            </a:xfrm>
            <a:prstGeom prst="line">
              <a:avLst/>
            </a:prstGeom>
            <a:ln w="28575">
              <a:solidFill>
                <a:srgbClr val="00539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>
              <a:off x="3077609" y="1192536"/>
              <a:ext cx="0" cy="433822"/>
            </a:xfrm>
            <a:prstGeom prst="straightConnector1">
              <a:avLst/>
            </a:prstGeom>
            <a:ln w="28575">
              <a:solidFill>
                <a:srgbClr val="00539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ounded Rectangle 19"/>
            <p:cNvSpPr/>
            <p:nvPr/>
          </p:nvSpPr>
          <p:spPr>
            <a:xfrm>
              <a:off x="1723456" y="1642373"/>
              <a:ext cx="2708306" cy="455535"/>
            </a:xfrm>
            <a:prstGeom prst="roundRect">
              <a:avLst/>
            </a:prstGeom>
            <a:noFill/>
            <a:ln w="28575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125669" y="2410202"/>
            <a:ext cx="6957831" cy="4037777"/>
            <a:chOff x="125669" y="2410202"/>
            <a:chExt cx="6957831" cy="403777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ZoneTexte 12">
                  <a:extLst>
                    <a:ext uri="{FF2B5EF4-FFF2-40B4-BE49-F238E27FC236}">
                      <a16:creationId xmlns:a16="http://schemas.microsoft.com/office/drawing/2014/main" id="{8EA31912-07BC-4AE4-AFE5-F9AE967BAB43}"/>
                    </a:ext>
                  </a:extLst>
                </p:cNvPr>
                <p:cNvSpPr txBox="1"/>
                <p:nvPr/>
              </p:nvSpPr>
              <p:spPr>
                <a:xfrm>
                  <a:off x="4004811" y="2410202"/>
                  <a:ext cx="466666" cy="61786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"/>
                            <m:ctrlPr>
                              <a:rPr lang="fr-FR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fr-FR" b="1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0" smtClean="0">
                                        <a:latin typeface="Cambria Math" panose="02040503050406030204" pitchFamily="18" charset="0"/>
                                      </a:rPr>
                                      <m:t>𝚽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0" smtClean="0">
                                        <a:latin typeface="Cambria Math" panose="02040503050406030204" pitchFamily="18" charset="0"/>
                                      </a:rPr>
                                      <m:t>𝚽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e>
                            </m:eqArr>
                          </m:e>
                        </m:d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3" name="ZoneTexte 1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8EA31912-07BC-4AE4-AFE5-F9AE967BAB4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04811" y="2410202"/>
                  <a:ext cx="466666" cy="617861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" name="TextBox 22"/>
            <p:cNvSpPr txBox="1"/>
            <p:nvPr/>
          </p:nvSpPr>
          <p:spPr>
            <a:xfrm>
              <a:off x="190086" y="2534467"/>
              <a:ext cx="38743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/>
                <a:t>Exploitation des deux images de phase</a:t>
              </a:r>
            </a:p>
          </p:txBody>
        </p:sp>
        <p:grpSp>
          <p:nvGrpSpPr>
            <p:cNvPr id="26" name="Group 25"/>
            <p:cNvGrpSpPr/>
            <p:nvPr/>
          </p:nvGrpSpPr>
          <p:grpSpPr>
            <a:xfrm>
              <a:off x="125670" y="3142179"/>
              <a:ext cx="2869215" cy="1486498"/>
              <a:chOff x="118913" y="2996260"/>
              <a:chExt cx="2869215" cy="148649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7" name="ZoneTexte 46">
                    <a:extLst>
                      <a:ext uri="{FF2B5EF4-FFF2-40B4-BE49-F238E27FC236}">
                        <a16:creationId xmlns:a16="http://schemas.microsoft.com/office/drawing/2014/main" id="{53895DE6-05B3-4CDA-9845-F512ECC2C750}"/>
                      </a:ext>
                    </a:extLst>
                  </p:cNvPr>
                  <p:cNvSpPr txBox="1"/>
                  <p:nvPr/>
                </p:nvSpPr>
                <p:spPr>
                  <a:xfrm>
                    <a:off x="1494449" y="3078068"/>
                    <a:ext cx="1312026" cy="124854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{"/>
                              <m:endChr m:val=""/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fr-F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sSub>
                                    <m:sSubPr>
                                      <m:ctrlP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0" smtClean="0">
                                          <a:latin typeface="Cambria Math" panose="02040503050406030204" pitchFamily="18" charset="0"/>
                                        </a:rPr>
                                        <m:t>𝚿</m:t>
                                      </m:r>
                                    </m:e>
                                    <m:sub>
                                      <m: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= </m:t>
                                  </m:r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sSub>
                                        <m:sSubPr>
                                          <m:ctrlPr>
                                            <a:rPr lang="en-US" b="1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0" smtClean="0">
                                              <a:latin typeface="Cambria Math" panose="02040503050406030204" pitchFamily="18" charset="0"/>
                                            </a:rPr>
                                            <m:t>𝚽</m:t>
                                          </m:r>
                                        </m:e>
                                        <m:sub>
                                          <m:r>
                                            <a:rPr lang="en-US" b="1" i="1" smtClean="0"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  <m:e>
                                  <m:sSub>
                                    <m:sSubPr>
                                      <m:ctrlP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0" smtClean="0">
                                          <a:latin typeface="Cambria Math" panose="02040503050406030204" pitchFamily="18" charset="0"/>
                                        </a:rPr>
                                        <m:t>𝚿</m:t>
                                      </m:r>
                                    </m:e>
                                    <m:sub>
                                      <m: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= </m:t>
                                  </m:r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sSub>
                                        <m:sSubPr>
                                          <m:ctrlPr>
                                            <a:rPr lang="en-US" b="1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0" smtClean="0">
                                              <a:latin typeface="Cambria Math" panose="02040503050406030204" pitchFamily="18" charset="0"/>
                                            </a:rPr>
                                            <m:t>𝚽</m:t>
                                          </m:r>
                                        </m:e>
                                        <m:sub>
                                          <m:r>
                                            <a:rPr lang="en-US" b="1" i="1" smtClean="0">
                                              <a:latin typeface="Cambria Math" panose="02040503050406030204" pitchFamily="18" charset="0"/>
                                            </a:rPr>
                                            <m:t>𝟐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eqArr>
                            </m:e>
                          </m:d>
                        </m:oMath>
                      </m:oMathPara>
                    </a14:m>
                    <a:endParaRPr lang="fr-FR" dirty="0"/>
                  </a:p>
                </p:txBody>
              </p:sp>
            </mc:Choice>
            <mc:Fallback xmlns="">
              <p:sp>
                <p:nvSpPr>
                  <p:cNvPr id="47" name="ZoneTexte 46">
                    <a:extLst>
                      <a:ext uri="{FF2B5EF4-FFF2-40B4-BE49-F238E27FC236}">
                        <a16:creationId xmlns:a16="http://schemas.microsoft.com/office/drawing/2014/main" xmlns:a14="http://schemas.microsoft.com/office/drawing/2010/main" xmlns="" id="{53895DE6-05B3-4CDA-9845-F512ECC2C75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94449" y="3078068"/>
                    <a:ext cx="1312026" cy="1248547"/>
                  </a:xfrm>
                  <a:prstGeom prst="rect">
                    <a:avLst/>
                  </a:prstGeom>
                  <a:blipFill rotWithShape="0"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4" name="TextBox 23"/>
              <p:cNvSpPr txBox="1"/>
              <p:nvPr/>
            </p:nvSpPr>
            <p:spPr>
              <a:xfrm>
                <a:off x="186023" y="3499399"/>
                <a:ext cx="126239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/>
                  <a:t>1</a:t>
                </a:r>
                <a:r>
                  <a:rPr lang="fr-FR" baseline="30000" dirty="0"/>
                  <a:t>ère</a:t>
                </a:r>
                <a:r>
                  <a:rPr lang="fr-FR" dirty="0"/>
                  <a:t> dérivée</a:t>
                </a:r>
              </a:p>
            </p:txBody>
          </p:sp>
          <p:sp>
            <p:nvSpPr>
              <p:cNvPr id="58" name="Rounded Rectangle 57"/>
              <p:cNvSpPr/>
              <p:nvPr/>
            </p:nvSpPr>
            <p:spPr>
              <a:xfrm>
                <a:off x="118913" y="2996260"/>
                <a:ext cx="2869215" cy="1486498"/>
              </a:xfrm>
              <a:prstGeom prst="roundRect">
                <a:avLst>
                  <a:gd name="adj" fmla="val 8429"/>
                </a:avLst>
              </a:prstGeom>
              <a:noFill/>
              <a:ln w="28575">
                <a:solidFill>
                  <a:srgbClr val="00539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</p:grpSp>
        <p:grpSp>
          <p:nvGrpSpPr>
            <p:cNvPr id="25" name="Group 24"/>
            <p:cNvGrpSpPr/>
            <p:nvPr/>
          </p:nvGrpSpPr>
          <p:grpSpPr>
            <a:xfrm>
              <a:off x="3491387" y="3139507"/>
              <a:ext cx="3592113" cy="1486498"/>
              <a:chOff x="3484630" y="2993588"/>
              <a:chExt cx="3592113" cy="148649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8" name="ZoneTexte 47">
                    <a:extLst>
                      <a:ext uri="{FF2B5EF4-FFF2-40B4-BE49-F238E27FC236}">
                        <a16:creationId xmlns:a16="http://schemas.microsoft.com/office/drawing/2014/main" id="{B3E14D0A-F761-4694-ADBA-86C06A7777DA}"/>
                      </a:ext>
                    </a:extLst>
                  </p:cNvPr>
                  <p:cNvSpPr txBox="1"/>
                  <p:nvPr/>
                </p:nvSpPr>
                <p:spPr>
                  <a:xfrm>
                    <a:off x="4872443" y="3028063"/>
                    <a:ext cx="2063385" cy="1356140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{"/>
                              <m:endChr m:val=""/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fr-F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sSub>
                                    <m:sSubPr>
                                      <m:ctrlP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0" smtClean="0">
                                          <a:latin typeface="Cambria Math" panose="02040503050406030204" pitchFamily="18" charset="0"/>
                                        </a:rPr>
                                        <m:t>𝚼</m:t>
                                      </m:r>
                                    </m:e>
                                    <m:sub>
                                      <m: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sSub>
                                        <m:sSubPr>
                                          <m:ctrlP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0" smtClean="0">
                                              <a:latin typeface="Cambria Math" panose="02040503050406030204" pitchFamily="18" charset="0"/>
                                            </a:rPr>
                                            <m:t>𝚿</m:t>
                                          </m:r>
                                        </m:e>
                                        <m:sub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den>
                                  </m:f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= </m:t>
                                  </m:r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sSub>
                                        <m:sSubPr>
                                          <m:ctrlPr>
                                            <a:rPr lang="en-US" b="1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0" smtClean="0">
                                              <a:latin typeface="Cambria Math" panose="02040503050406030204" pitchFamily="18" charset="0"/>
                                            </a:rPr>
                                            <m:t>𝚽</m:t>
                                          </m:r>
                                        </m:e>
                                        <m:sub>
                                          <m:r>
                                            <a:rPr lang="en-US" b="1" i="1" smtClean="0"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sSubSup>
                                        <m:sSubSup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</m:den>
                                  </m:f>
                                </m:e>
                                <m:e>
                                  <m:sSub>
                                    <m:sSubPr>
                                      <m:ctrlP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0" smtClean="0">
                                          <a:latin typeface="Cambria Math" panose="02040503050406030204" pitchFamily="18" charset="0"/>
                                        </a:rPr>
                                        <m:t>𝚼</m:t>
                                      </m:r>
                                    </m:e>
                                    <m:sub>
                                      <m: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sSub>
                                        <m:sSubPr>
                                          <m:ctrlP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0" smtClean="0">
                                              <a:latin typeface="Cambria Math" panose="02040503050406030204" pitchFamily="18" charset="0"/>
                                            </a:rPr>
                                            <m:t>𝚿</m:t>
                                          </m:r>
                                        </m:e>
                                        <m:sub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𝟐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den>
                                  </m:f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= </m:t>
                                  </m:r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sSub>
                                        <m:sSubPr>
                                          <m:ctrlPr>
                                            <a:rPr lang="en-US" b="1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0" smtClean="0">
                                              <a:latin typeface="Cambria Math" panose="02040503050406030204" pitchFamily="18" charset="0"/>
                                            </a:rPr>
                                            <m:t>𝚽</m:t>
                                          </m:r>
                                        </m:e>
                                        <m:sub>
                                          <m:r>
                                            <a:rPr lang="en-US" b="1" i="1" smtClean="0">
                                              <a:latin typeface="Cambria Math" panose="02040503050406030204" pitchFamily="18" charset="0"/>
                                            </a:rPr>
                                            <m:t>𝟐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sSubSup>
                                        <m:sSubSup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</m:den>
                                  </m:f>
                                </m:e>
                              </m:eqArr>
                            </m:e>
                          </m:d>
                        </m:oMath>
                      </m:oMathPara>
                    </a14:m>
                    <a:endParaRPr lang="fr-FR" dirty="0"/>
                  </a:p>
                </p:txBody>
              </p:sp>
            </mc:Choice>
            <mc:Fallback xmlns="">
              <p:sp>
                <p:nvSpPr>
                  <p:cNvPr id="48" name="ZoneTexte 47">
                    <a:extLst>
                      <a:ext uri="{FF2B5EF4-FFF2-40B4-BE49-F238E27FC236}">
                        <a16:creationId xmlns:a16="http://schemas.microsoft.com/office/drawing/2014/main" xmlns:a14="http://schemas.microsoft.com/office/drawing/2010/main" xmlns="" id="{B3E14D0A-F761-4694-ADBA-86C06A7777D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72443" y="3028063"/>
                    <a:ext cx="2063385" cy="1356140"/>
                  </a:xfrm>
                  <a:prstGeom prst="rect">
                    <a:avLst/>
                  </a:prstGeom>
                  <a:blipFill rotWithShape="0"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57" name="TextBox 56"/>
              <p:cNvSpPr txBox="1"/>
              <p:nvPr/>
            </p:nvSpPr>
            <p:spPr>
              <a:xfrm>
                <a:off x="3535726" y="3502822"/>
                <a:ext cx="12949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/>
                  <a:t>2</a:t>
                </a:r>
                <a:r>
                  <a:rPr lang="fr-FR" baseline="30000" dirty="0"/>
                  <a:t>nde</a:t>
                </a:r>
                <a:r>
                  <a:rPr lang="fr-FR" dirty="0"/>
                  <a:t> dérivée</a:t>
                </a:r>
              </a:p>
            </p:txBody>
          </p:sp>
          <p:sp>
            <p:nvSpPr>
              <p:cNvPr id="59" name="Rounded Rectangle 58"/>
              <p:cNvSpPr/>
              <p:nvPr/>
            </p:nvSpPr>
            <p:spPr>
              <a:xfrm>
                <a:off x="3484630" y="2993588"/>
                <a:ext cx="3592113" cy="1486498"/>
              </a:xfrm>
              <a:prstGeom prst="roundRect">
                <a:avLst>
                  <a:gd name="adj" fmla="val 8429"/>
                </a:avLst>
              </a:prstGeom>
              <a:noFill/>
              <a:ln w="28575">
                <a:solidFill>
                  <a:srgbClr val="00539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27" name="TextBox 26"/>
            <p:cNvSpPr txBox="1"/>
            <p:nvPr/>
          </p:nvSpPr>
          <p:spPr>
            <a:xfrm>
              <a:off x="172386" y="4620681"/>
              <a:ext cx="236991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fr-FR" dirty="0"/>
                <a:t>évolution de la période de la mire</a:t>
              </a: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3542483" y="4624065"/>
              <a:ext cx="236991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fr-FR" dirty="0"/>
                <a:t>évolution du sens de la période</a:t>
              </a:r>
            </a:p>
          </p:txBody>
        </p:sp>
        <p:grpSp>
          <p:nvGrpSpPr>
            <p:cNvPr id="30" name="Group 29"/>
            <p:cNvGrpSpPr/>
            <p:nvPr/>
          </p:nvGrpSpPr>
          <p:grpSpPr>
            <a:xfrm>
              <a:off x="125669" y="5493152"/>
              <a:ext cx="2345691" cy="954827"/>
              <a:chOff x="2189269" y="5396987"/>
              <a:chExt cx="2345691" cy="954827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TextBox 28"/>
                  <p:cNvSpPr txBox="1"/>
                  <p:nvPr/>
                </p:nvSpPr>
                <p:spPr>
                  <a:xfrm>
                    <a:off x="2319257" y="5473632"/>
                    <a:ext cx="2051844" cy="79938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{"/>
                              <m:endChr m:val=""/>
                              <m:ctrlPr>
                                <a:rPr lang="fr-FR" sz="20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fr-FR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bar>
                                    <m:barPr>
                                      <m:pos m:val="top"/>
                                      <m:ctrlPr>
                                        <a:rPr lang="fr-FR" sz="20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barPr>
                                    <m:e>
                                      <m:sSub>
                                        <m:sSubPr>
                                          <m:ctrlPr>
                                            <a:rPr lang="en-US" sz="2000" b="1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1" i="0" smtClean="0">
                                              <a:latin typeface="Cambria Math" panose="02040503050406030204" pitchFamily="18" charset="0"/>
                                            </a:rPr>
                                            <m:t>𝚼</m:t>
                                          </m:r>
                                        </m:e>
                                        <m:sub>
                                          <m:r>
                                            <a:rPr lang="en-US" sz="2000" b="1" i="1" smtClean="0"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sub>
                                      </m:sSub>
                                    </m:e>
                                  </m:ba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&gt;0 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⟺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&gt;0</m:t>
                                  </m:r>
                                </m:e>
                                <m:e>
                                  <m:bar>
                                    <m:barPr>
                                      <m:pos m:val="top"/>
                                      <m:ctrlP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barPr>
                                    <m:e>
                                      <m:sSub>
                                        <m:sSubPr>
                                          <m:ctrlPr>
                                            <a:rPr lang="en-US" sz="20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1" i="1">
                                              <a:latin typeface="Cambria Math" panose="02040503050406030204" pitchFamily="18" charset="0"/>
                                            </a:rPr>
                                            <m:t>𝜰</m:t>
                                          </m:r>
                                        </m:e>
                                        <m:sub>
                                          <m:r>
                                            <a:rPr lang="en-US" sz="2000" b="1" i="1" smtClean="0">
                                              <a:latin typeface="Cambria Math" panose="02040503050406030204" pitchFamily="18" charset="0"/>
                                            </a:rPr>
                                            <m:t>𝟐</m:t>
                                          </m:r>
                                        </m:sub>
                                      </m:sSub>
                                    </m:e>
                                  </m:ba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&gt;0 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⟺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𝛾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&gt;0</m:t>
                                  </m:r>
                                </m:e>
                              </m:eqArr>
                            </m:e>
                          </m:d>
                        </m:oMath>
                      </m:oMathPara>
                    </a14:m>
                    <a:endParaRPr lang="fr-FR" sz="2000" dirty="0"/>
                  </a:p>
                </p:txBody>
              </p:sp>
            </mc:Choice>
            <mc:Fallback xmlns="">
              <p:sp>
                <p:nvSpPr>
                  <p:cNvPr id="29" name="TextBox 2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319257" y="5473632"/>
                    <a:ext cx="2051844" cy="799386"/>
                  </a:xfrm>
                  <a:prstGeom prst="rect">
                    <a:avLst/>
                  </a:prstGeom>
                  <a:blipFill rotWithShape="0"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71" name="Rounded Rectangle 70"/>
              <p:cNvSpPr/>
              <p:nvPr/>
            </p:nvSpPr>
            <p:spPr>
              <a:xfrm>
                <a:off x="2189269" y="5396987"/>
                <a:ext cx="2345691" cy="954827"/>
              </a:xfrm>
              <a:prstGeom prst="roundRect">
                <a:avLst>
                  <a:gd name="adj" fmla="val 8429"/>
                </a:avLst>
              </a:prstGeom>
              <a:noFill/>
              <a:ln w="28575">
                <a:solidFill>
                  <a:srgbClr val="00539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</p:grpSp>
      </p:grpSp>
      <p:grpSp>
        <p:nvGrpSpPr>
          <p:cNvPr id="32" name="Group 31"/>
          <p:cNvGrpSpPr/>
          <p:nvPr/>
        </p:nvGrpSpPr>
        <p:grpSpPr>
          <a:xfrm>
            <a:off x="3519618" y="5585834"/>
            <a:ext cx="3464135" cy="758758"/>
            <a:chOff x="7580001" y="4338536"/>
            <a:chExt cx="3464135" cy="75875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ZoneTexte 14">
                  <a:extLst>
                    <a:ext uri="{FF2B5EF4-FFF2-40B4-BE49-F238E27FC236}">
                      <a16:creationId xmlns:a16="http://schemas.microsoft.com/office/drawing/2014/main" id="{F6E1BAE6-F0AD-4A07-96BA-18E0E4F11624}"/>
                    </a:ext>
                  </a:extLst>
                </p:cNvPr>
                <p:cNvSpPr txBox="1"/>
                <p:nvPr/>
              </p:nvSpPr>
              <p:spPr>
                <a:xfrm>
                  <a:off x="10212879" y="4415667"/>
                  <a:ext cx="603819" cy="52661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den>
                        </m:f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5" name="ZoneTexte 14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F6E1BAE6-F0AD-4A07-96BA-18E0E4F116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12879" y="4415667"/>
                  <a:ext cx="603819" cy="526619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ZoneTexte 10">
                  <a:extLst>
                    <a:ext uri="{FF2B5EF4-FFF2-40B4-BE49-F238E27FC236}">
                      <a16:creationId xmlns:a16="http://schemas.microsoft.com/office/drawing/2014/main" id="{754F3146-F3AC-4AD7-A8E9-0EB89A8E07FB}"/>
                    </a:ext>
                  </a:extLst>
                </p:cNvPr>
                <p:cNvSpPr txBox="1"/>
                <p:nvPr/>
              </p:nvSpPr>
              <p:spPr>
                <a:xfrm>
                  <a:off x="7682325" y="4503038"/>
                  <a:ext cx="242823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b="1" dirty="0"/>
                    <a:t>Lien entre </a:t>
                  </a:r>
                  <a14:m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𝒔</m:t>
                      </m:r>
                    </m:oMath>
                  </a14:m>
                  <a:r>
                    <a:rPr lang="fr-FR" b="1" dirty="0"/>
                    <a:t> et </a:t>
                  </a:r>
                  <a14:m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𝒛</m:t>
                      </m:r>
                    </m:oMath>
                  </a14:m>
                  <a:r>
                    <a:rPr lang="fr-FR" b="1" dirty="0"/>
                    <a:t> direct </a:t>
                  </a:r>
                  <a:r>
                    <a:rPr lang="fr-FR" dirty="0"/>
                    <a:t>:</a:t>
                  </a:r>
                </a:p>
              </p:txBody>
            </p:sp>
          </mc:Choice>
          <mc:Fallback xmlns="">
            <p:sp>
              <p:nvSpPr>
                <p:cNvPr id="75" name="ZoneTexte 10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754F3146-F3AC-4AD7-A8E9-0EB89A8E07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82325" y="4503038"/>
                  <a:ext cx="2428230" cy="369332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 l="-2010" t="-8197" r="-2010" b="-24590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6" name="Rounded Rectangle 75"/>
            <p:cNvSpPr/>
            <p:nvPr/>
          </p:nvSpPr>
          <p:spPr>
            <a:xfrm>
              <a:off x="7580001" y="4338536"/>
              <a:ext cx="3464135" cy="758758"/>
            </a:xfrm>
            <a:prstGeom prst="roundRect">
              <a:avLst/>
            </a:prstGeom>
            <a:noFill/>
            <a:ln w="28575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2825704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Extension de la plage de mesure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0E5C99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4" name="Image 3">
            <a:extLst>
              <a:ext uri="{FF2B5EF4-FFF2-40B4-BE49-F238E27FC236}">
                <a16:creationId xmlns:a16="http://schemas.microsoft.com/office/drawing/2014/main" id="{E6A066B5-570B-46E5-AC32-791974C8663D}"/>
              </a:ext>
            </a:extLst>
          </p:cNvPr>
          <p:cNvPicPr>
            <a:picLocks noChangeAspect="1"/>
          </p:cNvPicPr>
          <p:nvPr/>
        </p:nvPicPr>
        <p:blipFill rotWithShape="1">
          <a:blip r:link="rId4"/>
          <a:srcRect t="27803"/>
          <a:stretch>
            <a:fillRect/>
          </a:stretch>
        </p:blipFill>
        <p:spPr>
          <a:xfrm>
            <a:off x="248134" y="1012724"/>
            <a:ext cx="5427063" cy="4951239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81720614-7B91-4358-95CD-AC404E1F8682}"/>
              </a:ext>
            </a:extLst>
          </p:cNvPr>
          <p:cNvSpPr txBox="1"/>
          <p:nvPr/>
        </p:nvSpPr>
        <p:spPr>
          <a:xfrm>
            <a:off x="5618331" y="1003997"/>
            <a:ext cx="3991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Séquence codée à registre de decalage 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8CB592A6-3A37-4E1E-96A5-AA94EFD39502}"/>
                  </a:ext>
                </a:extLst>
              </p:cNvPr>
              <p:cNvSpPr txBox="1"/>
              <p:nvPr/>
            </p:nvSpPr>
            <p:spPr>
              <a:xfrm>
                <a:off x="5845010" y="1444439"/>
                <a:ext cx="208903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=3∙(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−2)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8CB592A6-3A37-4E1E-96A5-AA94EFD395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5010" y="1444439"/>
                <a:ext cx="2089033" cy="276999"/>
              </a:xfrm>
              <a:prstGeom prst="rect">
                <a:avLst/>
              </a:prstGeom>
              <a:blipFill rotWithShape="0">
                <a:blip r:embed="rId5"/>
                <a:stretch>
                  <a:fillRect l="-2332" t="-2222" r="-3499" b="-3555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2" name="Groupe 114">
            <a:extLst>
              <a:ext uri="{FF2B5EF4-FFF2-40B4-BE49-F238E27FC236}">
                <a16:creationId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56" name="Hexagone 115">
              <a:extLst>
                <a:ext uri="{FF2B5EF4-FFF2-40B4-BE49-F238E27FC236}">
                  <a16:creationId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7" name="Hexagone 116">
              <a:extLst>
                <a:ext uri="{FF2B5EF4-FFF2-40B4-BE49-F238E27FC236}">
                  <a16:creationId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8" name="Hexagone 117">
              <a:extLst>
                <a:ext uri="{FF2B5EF4-FFF2-40B4-BE49-F238E27FC236}">
                  <a16:creationId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0" name="Rounded Rectangle 9"/>
          <p:cNvSpPr/>
          <p:nvPr/>
        </p:nvSpPr>
        <p:spPr>
          <a:xfrm>
            <a:off x="6248228" y="1421163"/>
            <a:ext cx="235755" cy="337198"/>
          </a:xfrm>
          <a:prstGeom prst="roundRect">
            <a:avLst/>
          </a:prstGeom>
          <a:noFill/>
          <a:ln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TextBox 10"/>
          <p:cNvSpPr txBox="1"/>
          <p:nvPr/>
        </p:nvSpPr>
        <p:spPr>
          <a:xfrm>
            <a:off x="6983107" y="1903253"/>
            <a:ext cx="334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 ligne codante toutes les 3 lignes</a:t>
            </a:r>
          </a:p>
        </p:txBody>
      </p:sp>
      <p:cxnSp>
        <p:nvCxnSpPr>
          <p:cNvPr id="15" name="Elbow Connector 14"/>
          <p:cNvCxnSpPr>
            <a:stCxn id="10" idx="2"/>
            <a:endCxn id="11" idx="1"/>
          </p:cNvCxnSpPr>
          <p:nvPr/>
        </p:nvCxnSpPr>
        <p:spPr>
          <a:xfrm rot="16200000" flipH="1">
            <a:off x="6509827" y="1614639"/>
            <a:ext cx="329558" cy="617001"/>
          </a:xfrm>
          <a:prstGeom prst="bentConnector2">
            <a:avLst/>
          </a:prstGeom>
          <a:ln w="12700">
            <a:solidFill>
              <a:srgbClr val="0053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983107" y="2433177"/>
            <a:ext cx="4189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Conservation d’une forte densité de points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6377297" y="2622140"/>
            <a:ext cx="617002" cy="0"/>
          </a:xfrm>
          <a:prstGeom prst="straightConnector1">
            <a:avLst/>
          </a:prstGeom>
          <a:ln w="12700">
            <a:solidFill>
              <a:srgbClr val="0053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>
            <a:off x="6377297" y="3149149"/>
            <a:ext cx="617002" cy="0"/>
          </a:xfrm>
          <a:prstGeom prst="straightConnector1">
            <a:avLst/>
          </a:prstGeom>
          <a:ln w="12700">
            <a:solidFill>
              <a:srgbClr val="0053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030427" y="2967263"/>
            <a:ext cx="5066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Redondance des bits sur toutes les lignes / colonnes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790703" y="3541498"/>
            <a:ext cx="2944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rgbClr val="005393"/>
                </a:solidFill>
              </a:rPr>
              <a:t>Cellules codantes de 9 points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6127286" y="4068507"/>
            <a:ext cx="5526128" cy="2266702"/>
            <a:chOff x="6494593" y="3648528"/>
            <a:chExt cx="5526128" cy="226670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/>
                <p:cNvSpPr txBox="1"/>
                <p:nvPr/>
              </p:nvSpPr>
              <p:spPr>
                <a:xfrm>
                  <a:off x="6494593" y="3648528"/>
                  <a:ext cx="5526128" cy="88428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d>
                        <m:dPr>
                          <m:begChr m:val=""/>
                          <m:endChr m:val="}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toujours</m:t>
                              </m:r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pr</m:t>
                              </m:r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é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sents</m:t>
                              </m:r>
                            </m:e>
                            <m:e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toujours</m:t>
                              </m:r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absent</m:t>
                              </m:r>
                            </m:e>
                          </m:eqArr>
                        </m:e>
                      </m:d>
                    </m:oMath>
                  </a14:m>
                  <a:r>
                    <a:rPr lang="fr-FR" dirty="0"/>
                    <a:t>   Repérage angulaire absolu sur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𝜋</m:t>
                      </m:r>
                    </m:oMath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24" name="TextBox 2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94593" y="3648528"/>
                  <a:ext cx="5526128" cy="884281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/>
                <p:cNvSpPr txBox="1"/>
                <p:nvPr/>
              </p:nvSpPr>
              <p:spPr>
                <a:xfrm>
                  <a:off x="7361049" y="4642178"/>
                  <a:ext cx="4565224" cy="88428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d>
                        <m:dPr>
                          <m:begChr m:val=""/>
                          <m:endChr m:val="}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codage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e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codage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eqArr>
                        </m:e>
                      </m:d>
                    </m:oMath>
                  </a14:m>
                  <a:r>
                    <a:rPr lang="fr-FR" dirty="0"/>
                    <a:t>   Repérage en translation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𝑥𝑦</m:t>
                      </m:r>
                    </m:oMath>
                  </a14:m>
                  <a:r>
                    <a:rPr lang="fr-FR" dirty="0"/>
                    <a:t> absolu</a:t>
                  </a:r>
                </a:p>
              </p:txBody>
            </p:sp>
          </mc:Choice>
          <mc:Fallback xmlns="">
            <p:sp>
              <p:nvSpPr>
                <p:cNvPr id="64" name="TextBox 6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61049" y="4642178"/>
                  <a:ext cx="4565224" cy="884281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r="-2537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/>
                <p:cNvSpPr txBox="1"/>
                <p:nvPr/>
              </p:nvSpPr>
              <p:spPr>
                <a:xfrm>
                  <a:off x="7285514" y="5638231"/>
                  <a:ext cx="131965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"/>
                            <m:endChr m:val="}"/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codage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𝑥𝑦</m:t>
                            </m:r>
                          </m:e>
                        </m:d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25" name="TextBox 2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85514" y="5638231"/>
                  <a:ext cx="1319657" cy="276999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l="-4167" t="-188889" r="-46759" b="-273333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7" name="Rounded Rectangle 26"/>
          <p:cNvSpPr/>
          <p:nvPr/>
        </p:nvSpPr>
        <p:spPr>
          <a:xfrm>
            <a:off x="5773003" y="3541498"/>
            <a:ext cx="6025487" cy="2872951"/>
          </a:xfrm>
          <a:prstGeom prst="roundRect">
            <a:avLst>
              <a:gd name="adj" fmla="val 3977"/>
            </a:avLst>
          </a:prstGeom>
          <a:noFill/>
          <a:ln w="28575"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40065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Décodage robuste et absolu de la position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0E5C99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  <a:solidFill>
            <a:srgbClr val="005393"/>
          </a:solidFill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5" name="Image 4">
            <a:extLst>
              <a:ext uri="{FF2B5EF4-FFF2-40B4-BE49-F238E27FC236}">
                <a16:creationId xmlns:a16="http://schemas.microsoft.com/office/drawing/2014/main" id="{318E6A79-1BFD-4F82-8D12-4B7304639478}"/>
              </a:ext>
            </a:extLst>
          </p:cNvPr>
          <p:cNvPicPr>
            <a:picLocks noChangeAspect="1"/>
          </p:cNvPicPr>
          <p:nvPr/>
        </p:nvPicPr>
        <p:blipFill rotWithShape="1">
          <a:blip r:link="rId4"/>
          <a:srcRect b="50243"/>
          <a:stretch>
            <a:fillRect/>
          </a:stretch>
        </p:blipFill>
        <p:spPr>
          <a:xfrm>
            <a:off x="259035" y="946098"/>
            <a:ext cx="4332740" cy="2155851"/>
          </a:xfrm>
          <a:prstGeom prst="rect">
            <a:avLst/>
          </a:prstGeom>
        </p:spPr>
      </p:pic>
      <p:pic>
        <p:nvPicPr>
          <p:cNvPr id="50" name="Image 49">
            <a:extLst>
              <a:ext uri="{FF2B5EF4-FFF2-40B4-BE49-F238E27FC236}">
                <a16:creationId xmlns:a16="http://schemas.microsoft.com/office/drawing/2014/main" id="{1270C60D-9DD4-4AB7-B3B1-BF50ACEE3CE9}"/>
              </a:ext>
            </a:extLst>
          </p:cNvPr>
          <p:cNvPicPr>
            <a:picLocks noChangeAspect="1"/>
          </p:cNvPicPr>
          <p:nvPr/>
        </p:nvPicPr>
        <p:blipFill rotWithShape="1">
          <a:blip r:link="rId4"/>
          <a:srcRect t="50243"/>
          <a:stretch>
            <a:fillRect/>
          </a:stretch>
        </p:blipFill>
        <p:spPr>
          <a:xfrm>
            <a:off x="4814028" y="854783"/>
            <a:ext cx="4332740" cy="2155851"/>
          </a:xfrm>
          <a:prstGeom prst="rect">
            <a:avLst/>
          </a:prstGeom>
        </p:spPr>
      </p:pic>
      <p:grpSp>
        <p:nvGrpSpPr>
          <p:cNvPr id="3" name="Groupe 2">
            <a:extLst>
              <a:ext uri="{FF2B5EF4-FFF2-40B4-BE49-F238E27FC236}">
                <a16:creationId xmlns:a16="http://schemas.microsoft.com/office/drawing/2014/main" id="{CAA67AA4-F1B0-4643-8749-BAF878A7DDCA}"/>
              </a:ext>
            </a:extLst>
          </p:cNvPr>
          <p:cNvGrpSpPr/>
          <p:nvPr/>
        </p:nvGrpSpPr>
        <p:grpSpPr>
          <a:xfrm>
            <a:off x="9229582" y="680045"/>
            <a:ext cx="2703383" cy="2554930"/>
            <a:chOff x="9229582" y="680045"/>
            <a:chExt cx="2703383" cy="2554930"/>
          </a:xfrm>
        </p:grpSpPr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D291F79B-6F87-42A8-B1BB-A67F370A1D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link="rId5"/>
            <a:srcRect l="51569" b="67954"/>
            <a:stretch>
              <a:fillRect/>
            </a:stretch>
          </p:blipFill>
          <p:spPr>
            <a:xfrm>
              <a:off x="9229582" y="813071"/>
              <a:ext cx="2703383" cy="2421904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C2805F38-C83B-440B-8B22-6A8B3A2B5812}"/>
                </a:ext>
              </a:extLst>
            </p:cNvPr>
            <p:cNvSpPr/>
            <p:nvPr/>
          </p:nvSpPr>
          <p:spPr>
            <a:xfrm>
              <a:off x="9229582" y="680045"/>
              <a:ext cx="391073" cy="4365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*e_</a:t>
              </a:r>
              <a:endParaRPr lang="fr-FR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Diagramme 3">
                <a:extLst>
                  <a:ext uri="{FF2B5EF4-FFF2-40B4-BE49-F238E27FC236}">
                    <a16:creationId xmlns:a16="http://schemas.microsoft.com/office/drawing/2014/main" id="{1BBF514F-98EE-462B-8404-7575DEE7CF45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4277879581"/>
                  </p:ext>
                </p:extLst>
              </p:nvPr>
            </p:nvGraphicFramePr>
            <p:xfrm>
              <a:off x="447473" y="1691827"/>
              <a:ext cx="10856068" cy="497469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6" r:lo="rId7" r:qs="rId8" r:cs="rId9"/>
              </a:graphicData>
            </a:graphic>
          </p:graphicFrame>
        </mc:Choice>
        <mc:Fallback xmlns="">
          <p:graphicFrame>
            <p:nvGraphicFramePr>
              <p:cNvPr id="4" name="Diagramme 3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1BBF514F-98EE-462B-8404-7575DEE7CF45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4277879581"/>
                  </p:ext>
                </p:extLst>
              </p:nvPr>
            </p:nvGraphicFramePr>
            <p:xfrm>
              <a:off x="447473" y="1691827"/>
              <a:ext cx="10856068" cy="497469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11" r:lo="rId12" r:qs="rId13" r:cs="rId14"/>
              </a:graphicData>
            </a:graphic>
          </p:graphicFrame>
        </mc:Fallback>
      </mc:AlternateContent>
      <p:grpSp>
        <p:nvGrpSpPr>
          <p:cNvPr id="11" name="Group 10"/>
          <p:cNvGrpSpPr/>
          <p:nvPr/>
        </p:nvGrpSpPr>
        <p:grpSpPr>
          <a:xfrm>
            <a:off x="3230537" y="5239915"/>
            <a:ext cx="7489344" cy="1101158"/>
            <a:chOff x="3230537" y="5130731"/>
            <a:chExt cx="7489344" cy="110115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ZoneTexte 5">
                  <a:extLst>
                    <a:ext uri="{FF2B5EF4-FFF2-40B4-BE49-F238E27FC236}">
                      <a16:creationId xmlns:a16="http://schemas.microsoft.com/office/drawing/2014/main" id="{924A7129-6ED4-4970-A2FC-F4555EEF1316}"/>
                    </a:ext>
                  </a:extLst>
                </p:cNvPr>
                <p:cNvSpPr txBox="1"/>
                <p:nvPr/>
              </p:nvSpPr>
              <p:spPr>
                <a:xfrm>
                  <a:off x="3230537" y="5426860"/>
                  <a:ext cx="6194581" cy="805029"/>
                </a:xfrm>
                <a:prstGeom prst="rect">
                  <a:avLst/>
                </a:prstGeom>
                <a:noFill/>
                <a:ln w="19050">
                  <a:solidFill>
                    <a:srgbClr val="005393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fr-FR" dirty="0"/>
                    <a:t>Imagette de phase</a:t>
                  </a:r>
                </a:p>
                <a:p>
                  <a:r>
                    <a:rPr lang="fr-FR" dirty="0"/>
                    <a:t>Seuillage effectué avec  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intensit</m:t>
                          </m:r>
                          <m:r>
                            <a:rPr lang="fr-FR" b="0" i="0" smtClean="0">
                              <a:latin typeface="Cambria Math" panose="02040503050406030204" pitchFamily="18" charset="0"/>
                            </a:rPr>
                            <m:t>é </m:t>
                          </m:r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des</m:t>
                          </m:r>
                          <m:r>
                            <a:rPr lang="fr-FR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pixels</m:t>
                          </m:r>
                          <m:r>
                            <a:rPr lang="fr-FR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au</m:t>
                          </m:r>
                          <m:r>
                            <a:rPr lang="fr-FR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centre</m:t>
                          </m:r>
                          <m:r>
                            <a:rPr lang="fr-FR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des</m:t>
                          </m:r>
                          <m:r>
                            <a:rPr lang="fr-FR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points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intensit</m:t>
                          </m:r>
                          <m:r>
                            <a:rPr lang="fr-FR" b="0" i="0" smtClean="0">
                              <a:latin typeface="Cambria Math" panose="02040503050406030204" pitchFamily="18" charset="0"/>
                            </a:rPr>
                            <m:t>é </m:t>
                          </m:r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des</m:t>
                          </m:r>
                          <m:r>
                            <a:rPr lang="fr-FR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pixels</m:t>
                          </m:r>
                          <m:r>
                            <a:rPr lang="fr-FR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sur</m:t>
                          </m:r>
                          <m:r>
                            <a:rPr lang="fr-FR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le</m:t>
                          </m:r>
                          <m:r>
                            <a:rPr lang="fr-FR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pourtour</m:t>
                          </m:r>
                          <m:r>
                            <a:rPr lang="fr-FR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des</m:t>
                          </m:r>
                          <m:r>
                            <a:rPr lang="fr-FR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points</m:t>
                          </m:r>
                        </m:den>
                      </m:f>
                    </m:oMath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6" name="ZoneTexte 5">
                  <a:extLst>
                    <a:ext uri="{FF2B5EF4-FFF2-40B4-BE49-F238E27FC236}">
                      <a16:creationId xmlns:a16="http://schemas.microsoft.com/office/drawing/2014/main" id="{924A7129-6ED4-4970-A2FC-F4555EEF131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30537" y="5426860"/>
                  <a:ext cx="6194581" cy="805029"/>
                </a:xfrm>
                <a:prstGeom prst="rect">
                  <a:avLst/>
                </a:prstGeom>
                <a:blipFill>
                  <a:blip r:embed="rId15"/>
                  <a:stretch>
                    <a:fillRect l="-785" t="-2963" b="-2963"/>
                  </a:stretch>
                </a:blipFill>
                <a:ln w="19050">
                  <a:solidFill>
                    <a:srgbClr val="005393"/>
                  </a:solidFill>
                </a:ln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Flèche : angle droit 9">
              <a:extLst>
                <a:ext uri="{FF2B5EF4-FFF2-40B4-BE49-F238E27FC236}">
                  <a16:creationId xmlns:a16="http://schemas.microsoft.com/office/drawing/2014/main" id="{D965C3B2-220F-40C2-8065-1F2ECAE340D7}"/>
                </a:ext>
              </a:extLst>
            </p:cNvPr>
            <p:cNvSpPr/>
            <p:nvPr/>
          </p:nvSpPr>
          <p:spPr>
            <a:xfrm>
              <a:off x="9620655" y="5130731"/>
              <a:ext cx="1099226" cy="805029"/>
            </a:xfrm>
            <a:prstGeom prst="bentUp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56" name="Groupe 114">
            <a:extLst>
              <a:ext uri="{FF2B5EF4-FFF2-40B4-BE49-F238E27FC236}">
                <a16:creationId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57" name="Hexagone 115">
              <a:extLst>
                <a:ext uri="{FF2B5EF4-FFF2-40B4-BE49-F238E27FC236}">
                  <a16:creationId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8" name="Hexagone 116">
              <a:extLst>
                <a:ext uri="{FF2B5EF4-FFF2-40B4-BE49-F238E27FC236}">
                  <a16:creationId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9" name="Hexagone 117">
              <a:extLst>
                <a:ext uri="{FF2B5EF4-FFF2-40B4-BE49-F238E27FC236}">
                  <a16:creationId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2" name="Rectangle 11"/>
          <p:cNvSpPr/>
          <p:nvPr/>
        </p:nvSpPr>
        <p:spPr>
          <a:xfrm>
            <a:off x="9848643" y="983485"/>
            <a:ext cx="364835" cy="3032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TextBox 14"/>
          <p:cNvSpPr txBox="1"/>
          <p:nvPr/>
        </p:nvSpPr>
        <p:spPr>
          <a:xfrm>
            <a:off x="9810487" y="943203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(e)</a:t>
            </a:r>
            <a:endParaRPr lang="fr-FR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3254645" y="5659975"/>
            <a:ext cx="7718985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Imagette</a:t>
            </a:r>
            <a:r>
              <a:rPr lang="en-US" dirty="0"/>
              <a:t> du code de la mire qui </a:t>
            </a:r>
            <a:r>
              <a:rPr lang="en-US" dirty="0" err="1"/>
              <a:t>donne</a:t>
            </a:r>
            <a:r>
              <a:rPr lang="en-US" dirty="0"/>
              <a:t> la </a:t>
            </a:r>
            <a:r>
              <a:rPr lang="en-US" dirty="0" err="1"/>
              <a:t>robustesse</a:t>
            </a:r>
            <a:r>
              <a:rPr lang="en-US" dirty="0"/>
              <a:t> avec </a:t>
            </a:r>
            <a:r>
              <a:rPr lang="en-US" dirty="0" err="1"/>
              <a:t>redondance</a:t>
            </a:r>
            <a:r>
              <a:rPr lang="en-US" dirty="0"/>
              <a:t> du code </a:t>
            </a:r>
            <a:r>
              <a:rPr lang="en-US" dirty="0" err="1"/>
              <a:t>dans</a:t>
            </a:r>
            <a:r>
              <a:rPr lang="en-US" dirty="0"/>
              <a:t> </a:t>
            </a:r>
            <a:r>
              <a:rPr lang="en-US" dirty="0" err="1"/>
              <a:t>l’imagette</a:t>
            </a:r>
            <a:endParaRPr lang="fr-FR" dirty="0"/>
          </a:p>
        </p:txBody>
      </p:sp>
      <p:sp>
        <p:nvSpPr>
          <p:cNvPr id="14" name="TextBox 13"/>
          <p:cNvSpPr txBox="1"/>
          <p:nvPr/>
        </p:nvSpPr>
        <p:spPr>
          <a:xfrm>
            <a:off x="-888180" y="6253713"/>
            <a:ext cx="55950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 pas </a:t>
            </a:r>
            <a:r>
              <a:rPr lang="en-US" dirty="0" err="1"/>
              <a:t>oublier</a:t>
            </a:r>
            <a:r>
              <a:rPr lang="en-US" dirty="0"/>
              <a:t> de dire </a:t>
            </a:r>
            <a:r>
              <a:rPr lang="en-US" dirty="0" err="1"/>
              <a:t>qu’on</a:t>
            </a:r>
            <a:r>
              <a:rPr lang="en-US" dirty="0"/>
              <a:t> a </a:t>
            </a:r>
            <a:r>
              <a:rPr lang="en-US" dirty="0" err="1"/>
              <a:t>bien</a:t>
            </a:r>
            <a:r>
              <a:rPr lang="en-US" dirty="0"/>
              <a:t> le </a:t>
            </a:r>
            <a:r>
              <a:rPr lang="en-US" dirty="0" err="1"/>
              <a:t>détrompeur</a:t>
            </a:r>
            <a:r>
              <a:rPr lang="en-US" dirty="0"/>
              <a:t> </a:t>
            </a:r>
            <a:r>
              <a:rPr lang="en-US" dirty="0" err="1"/>
              <a:t>d’angle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97169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A6E1639E-2605-48DA-974D-2541B67F7516}"/>
              </a:ext>
            </a:extLst>
          </p:cNvPr>
          <p:cNvSpPr txBox="1"/>
          <p:nvPr/>
        </p:nvSpPr>
        <p:spPr>
          <a:xfrm>
            <a:off x="1189608" y="1997476"/>
            <a:ext cx="2281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Introduction</a:t>
            </a:r>
            <a:endParaRPr lang="fr-FR" sz="2400" dirty="0">
              <a:solidFill>
                <a:schemeClr val="bg1"/>
              </a:solidFill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0C458E8F-9B33-48B0-AC5E-A2F1DD4A4EA9}"/>
              </a:ext>
            </a:extLst>
          </p:cNvPr>
          <p:cNvSpPr txBox="1"/>
          <p:nvPr/>
        </p:nvSpPr>
        <p:spPr>
          <a:xfrm>
            <a:off x="3640559" y="1531315"/>
            <a:ext cx="237181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I. État de l’art de la mesure de position en microscopie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BB4A8309-A139-42B1-B660-982475FFA2ED}"/>
              </a:ext>
            </a:extLst>
          </p:cNvPr>
          <p:cNvSpPr txBox="1"/>
          <p:nvPr/>
        </p:nvSpPr>
        <p:spPr>
          <a:xfrm>
            <a:off x="6179626" y="1531314"/>
            <a:ext cx="22815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II. Mesure de pose avec des mires périodiques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5E5DA72A-4FB9-407F-88F7-25B875A6D69F}"/>
              </a:ext>
            </a:extLst>
          </p:cNvPr>
          <p:cNvSpPr txBox="1"/>
          <p:nvPr/>
        </p:nvSpPr>
        <p:spPr>
          <a:xfrm>
            <a:off x="2408808" y="3856450"/>
            <a:ext cx="23718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III. Performances et validation expérimentale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E3F2D06D-5C57-491D-86B6-DA3C89234520}"/>
              </a:ext>
            </a:extLst>
          </p:cNvPr>
          <p:cNvSpPr txBox="1"/>
          <p:nvPr/>
        </p:nvSpPr>
        <p:spPr>
          <a:xfrm>
            <a:off x="5005895" y="3757026"/>
            <a:ext cx="21802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IV. Applications à la microrobotique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BFF9B3F9-E53A-405B-B717-DF3152E0D9F9}"/>
              </a:ext>
            </a:extLst>
          </p:cNvPr>
          <p:cNvSpPr txBox="1"/>
          <p:nvPr/>
        </p:nvSpPr>
        <p:spPr>
          <a:xfrm>
            <a:off x="7411374" y="4041117"/>
            <a:ext cx="23718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Conclusions et perspectives</a:t>
            </a:r>
          </a:p>
        </p:txBody>
      </p:sp>
    </p:spTree>
    <p:extLst>
      <p:ext uri="{BB962C8B-B14F-4D97-AF65-F5344CB8AC3E}">
        <p14:creationId xmlns:p14="http://schemas.microsoft.com/office/powerpoint/2010/main" val="3718202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:a16="http://schemas.microsoft.com/office/drawing/2014/main" id="{B2CDC62F-DE1A-4AC5-A579-3947488FCC4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A6E1639E-2605-48DA-974D-2541B67F7516}"/>
              </a:ext>
            </a:extLst>
          </p:cNvPr>
          <p:cNvSpPr txBox="1"/>
          <p:nvPr/>
        </p:nvSpPr>
        <p:spPr>
          <a:xfrm>
            <a:off x="1189608" y="1997476"/>
            <a:ext cx="2281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Introduction</a:t>
            </a:r>
            <a:endParaRPr lang="fr-FR" sz="2400" dirty="0">
              <a:solidFill>
                <a:schemeClr val="bg1"/>
              </a:solidFill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0C458E8F-9B33-48B0-AC5E-A2F1DD4A4EA9}"/>
              </a:ext>
            </a:extLst>
          </p:cNvPr>
          <p:cNvSpPr txBox="1"/>
          <p:nvPr/>
        </p:nvSpPr>
        <p:spPr>
          <a:xfrm>
            <a:off x="3640559" y="1531315"/>
            <a:ext cx="237181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I. État de l’art de la mesure de position en microscopie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BB4A8309-A139-42B1-B660-982475FFA2ED}"/>
              </a:ext>
            </a:extLst>
          </p:cNvPr>
          <p:cNvSpPr txBox="1"/>
          <p:nvPr/>
        </p:nvSpPr>
        <p:spPr>
          <a:xfrm>
            <a:off x="6179626" y="1531314"/>
            <a:ext cx="22815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II. Méthodes de mesure de pose avec des mires périodiques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5E5DA72A-4FB9-407F-88F7-25B875A6D69F}"/>
              </a:ext>
            </a:extLst>
          </p:cNvPr>
          <p:cNvSpPr txBox="1"/>
          <p:nvPr/>
        </p:nvSpPr>
        <p:spPr>
          <a:xfrm>
            <a:off x="2408808" y="3856450"/>
            <a:ext cx="23718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III. Évaluation des performances de la méthode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E3F2D06D-5C57-491D-86B6-DA3C89234520}"/>
              </a:ext>
            </a:extLst>
          </p:cNvPr>
          <p:cNvSpPr txBox="1"/>
          <p:nvPr/>
        </p:nvSpPr>
        <p:spPr>
          <a:xfrm>
            <a:off x="5005895" y="3757026"/>
            <a:ext cx="21802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IV. Applications à la microrobotique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BFF9B3F9-E53A-405B-B717-DF3152E0D9F9}"/>
              </a:ext>
            </a:extLst>
          </p:cNvPr>
          <p:cNvSpPr txBox="1"/>
          <p:nvPr/>
        </p:nvSpPr>
        <p:spPr>
          <a:xfrm>
            <a:off x="7411374" y="4041117"/>
            <a:ext cx="23718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Conclusions et perspectives</a:t>
            </a:r>
          </a:p>
        </p:txBody>
      </p:sp>
    </p:spTree>
    <p:extLst>
      <p:ext uri="{BB962C8B-B14F-4D97-AF65-F5344CB8AC3E}">
        <p14:creationId xmlns:p14="http://schemas.microsoft.com/office/powerpoint/2010/main" val="3136520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Résolution atteinte (1/2) 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5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  <a:solidFill>
            <a:srgbClr val="005393"/>
          </a:solidFill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116" name="Hexagone 115">
              <a:extLst>
                <a:ext uri="{FF2B5EF4-FFF2-40B4-BE49-F238E27FC236}">
                  <a16:creationId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10" name="Image 9">
            <a:extLst>
              <a:ext uri="{FF2B5EF4-FFF2-40B4-BE49-F238E27FC236}">
                <a16:creationId xmlns:a16="http://schemas.microsoft.com/office/drawing/2014/main" id="{F3DC3BDF-0128-4AD6-B085-7C519EA7F776}"/>
              </a:ext>
            </a:extLst>
          </p:cNvPr>
          <p:cNvPicPr>
            <a:picLocks noChangeAspect="1"/>
          </p:cNvPicPr>
          <p:nvPr/>
        </p:nvPicPr>
        <p:blipFill>
          <a:blip r:link="rId6"/>
          <a:stretch>
            <a:fillRect/>
          </a:stretch>
        </p:blipFill>
        <p:spPr>
          <a:xfrm>
            <a:off x="543710" y="1080000"/>
            <a:ext cx="4779274" cy="1505715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DE628994-4E84-4C85-A090-9ACD230EECD6}"/>
              </a:ext>
            </a:extLst>
          </p:cNvPr>
          <p:cNvSpPr txBox="1"/>
          <p:nvPr/>
        </p:nvSpPr>
        <p:spPr>
          <a:xfrm>
            <a:off x="1451403" y="2663476"/>
            <a:ext cx="2963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Dispositif experimental utilisé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486B2A6-193A-40F8-B9C5-8CD2B762A46F}"/>
              </a:ext>
            </a:extLst>
          </p:cNvPr>
          <p:cNvSpPr/>
          <p:nvPr/>
        </p:nvSpPr>
        <p:spPr>
          <a:xfrm>
            <a:off x="5400000" y="5400000"/>
            <a:ext cx="6480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500" u="sng" dirty="0"/>
              <a:t>André, A. N., </a:t>
            </a:r>
            <a:r>
              <a:rPr lang="en-US" sz="1500" dirty="0"/>
              <a:t>Sandoz, P., </a:t>
            </a:r>
            <a:r>
              <a:rPr lang="en-US" sz="1500" dirty="0" err="1"/>
              <a:t>Mauzé</a:t>
            </a:r>
            <a:r>
              <a:rPr lang="en-US" sz="1500" dirty="0"/>
              <a:t>, B., </a:t>
            </a:r>
            <a:r>
              <a:rPr lang="en-US" sz="1500" dirty="0" err="1"/>
              <a:t>Jacquot</a:t>
            </a:r>
            <a:r>
              <a:rPr lang="en-US" sz="1500" dirty="0"/>
              <a:t>, M., &amp; Laurent, G. J. (2020). </a:t>
            </a:r>
            <a:r>
              <a:rPr lang="en-US" sz="1500" b="1" dirty="0"/>
              <a:t>Sensing one nanometer over ten centimeters: A </a:t>
            </a:r>
            <a:r>
              <a:rPr lang="en-US" sz="1500" b="1" dirty="0" err="1"/>
              <a:t>microencoded</a:t>
            </a:r>
            <a:r>
              <a:rPr lang="en-US" sz="1500" b="1" dirty="0"/>
              <a:t> target for visual in-plane position measurement</a:t>
            </a:r>
            <a:r>
              <a:rPr lang="en-US" sz="1500" dirty="0"/>
              <a:t>. </a:t>
            </a:r>
            <a:r>
              <a:rPr lang="en-US" sz="1500" i="1" dirty="0"/>
              <a:t>IEEE/ASME Transactions on Mechatronics</a:t>
            </a:r>
            <a:r>
              <a:rPr lang="en-US" sz="1500" dirty="0"/>
              <a:t>, </a:t>
            </a:r>
            <a:r>
              <a:rPr lang="en-US" sz="1500" i="1" dirty="0"/>
              <a:t>25</a:t>
            </a:r>
            <a:r>
              <a:rPr lang="en-US" sz="1500" dirty="0"/>
              <a:t>(3), 1193-1201.</a:t>
            </a:r>
          </a:p>
        </p:txBody>
      </p: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F4BC854E-80F0-4414-90D8-91E841F68D36}"/>
              </a:ext>
            </a:extLst>
          </p:cNvPr>
          <p:cNvGrpSpPr/>
          <p:nvPr/>
        </p:nvGrpSpPr>
        <p:grpSpPr>
          <a:xfrm>
            <a:off x="4284199" y="3726696"/>
            <a:ext cx="1811801" cy="1624685"/>
            <a:chOff x="6474112" y="961030"/>
            <a:chExt cx="1811801" cy="1624685"/>
          </a:xfrm>
        </p:grpSpPr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id="{0A0A9040-A1BC-4904-B475-CB57E8A5C1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link="rId7"/>
            <a:srcRect l="18838" t="40075" r="62141" b="31250"/>
            <a:stretch>
              <a:fillRect/>
            </a:stretch>
          </p:blipFill>
          <p:spPr>
            <a:xfrm>
              <a:off x="6474112" y="983634"/>
              <a:ext cx="1811801" cy="1602081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9BCEF04-336C-494C-8087-B6399A035AA0}"/>
                </a:ext>
              </a:extLst>
            </p:cNvPr>
            <p:cNvSpPr/>
            <p:nvPr/>
          </p:nvSpPr>
          <p:spPr>
            <a:xfrm>
              <a:off x="7208196" y="961030"/>
              <a:ext cx="554476" cy="2952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17" name="TmechRotationSmaract">
            <a:hlinkClick r:id="" action="ppaction://media"/>
            <a:extLst>
              <a:ext uri="{FF2B5EF4-FFF2-40B4-BE49-F238E27FC236}">
                <a16:creationId xmlns:a16="http://schemas.microsoft.com/office/drawing/2014/main" id="{2F3E958A-0342-4E49-82DB-1B2F5ADA08B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074233" y="1011318"/>
            <a:ext cx="5591888" cy="314543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2" name="Table 2">
                <a:extLst>
                  <a:ext uri="{FF2B5EF4-FFF2-40B4-BE49-F238E27FC236}">
                    <a16:creationId xmlns:a16="http://schemas.microsoft.com/office/drawing/2014/main" id="{8DCAC99F-9EA5-4FE8-BF2A-91FE37AB640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55264976"/>
                  </p:ext>
                </p:extLst>
              </p:nvPr>
            </p:nvGraphicFramePr>
            <p:xfrm>
              <a:off x="291867" y="3505907"/>
              <a:ext cx="3898404" cy="286512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Axe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Résolution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Plage de mesure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oMath>
                            </m:oMathPara>
                          </a14:m>
                          <a:endParaRPr lang="fr-FR" b="1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fr-FR" b="1" i="1" noProof="0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fr-FR" b="1" noProof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latin typeface="Cambria Math" panose="02040503050406030204" pitchFamily="18" charset="0"/>
                                </a:rPr>
                                <m:t>𝟗𝟔</m:t>
                              </m:r>
                            </m:oMath>
                          </a14:m>
                          <a:r>
                            <a:rPr lang="fr-FR" b="1" noProof="0" dirty="0"/>
                            <a:t>     nm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b="1" noProof="0" dirty="0"/>
                            <a:t>11.6 cm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oMath>
                            </m:oMathPara>
                          </a14:m>
                          <a:endParaRPr lang="fr-FR" b="1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fr-FR" b="1" i="1" noProof="0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fr-FR" b="1" noProof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latin typeface="Cambria Math" panose="02040503050406030204" pitchFamily="18" charset="0"/>
                                </a:rPr>
                                <m:t>𝟕𝟕</m:t>
                              </m:r>
                            </m:oMath>
                          </a14:m>
                          <a:r>
                            <a:rPr lang="fr-FR" b="1" noProof="0" dirty="0"/>
                            <a:t>     nm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b="1" noProof="0" dirty="0"/>
                            <a:t>11.6 cm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noProof="0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oMath>
                            </m:oMathPara>
                          </a14:m>
                          <a:endParaRPr lang="fr-FR" b="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FR" b="1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FR" b="1" noProof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latin typeface="Cambria Math" panose="02040503050406030204" pitchFamily="18" charset="0"/>
                                  </a:rPr>
                                  <m:t>𝜶</m:t>
                                </m:r>
                              </m:oMath>
                            </m:oMathPara>
                          </a14:m>
                          <a:endParaRPr lang="fr-FR" b="1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fr-FR" b="1" i="1" noProof="0" smtClean="0"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  <m:r>
                                <a:rPr lang="fr-FR" b="1" noProof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latin typeface="Cambria Math" panose="02040503050406030204" pitchFamily="18" charset="0"/>
                                </a:rPr>
                                <m:t>𝟎𝟕</m:t>
                              </m:r>
                            </m:oMath>
                          </a14:m>
                          <a:r>
                            <a:rPr lang="fr-FR" b="1" noProof="0" dirty="0"/>
                            <a:t>     μrad.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b="1" i="1" noProof="0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b="1" i="1" noProof="0" smtClean="0">
                                  <a:latin typeface="Cambria Math" panose="02040503050406030204" pitchFamily="18" charset="0"/>
                                </a:rPr>
                                <m:t>𝝅</m:t>
                              </m:r>
                            </m:oMath>
                          </a14:m>
                          <a:r>
                            <a:rPr lang="fr-FR" b="1" noProof="0" dirty="0"/>
                            <a:t>   rad.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noProof="0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oMath>
                            </m:oMathPara>
                          </a14:m>
                          <a:endParaRPr lang="fr-FR" b="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fr-FR" b="1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fr-FR" b="1" noProof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noProof="0" smtClean="0"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oMath>
                            </m:oMathPara>
                          </a14:m>
                          <a:endParaRPr lang="fr-FR" b="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fr-FR" b="1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fr-FR" noProof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2" name="Table 2">
                <a:extLst>
                  <a:ext uri="{FF2B5EF4-FFF2-40B4-BE49-F238E27FC236}">
                    <a16:creationId xmlns:a16="http://schemas.microsoft.com/office/drawing/2014/main" id="{8DCAC99F-9EA5-4FE8-BF2A-91FE37AB640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55264976"/>
                  </p:ext>
                </p:extLst>
              </p:nvPr>
            </p:nvGraphicFramePr>
            <p:xfrm>
              <a:off x="291867" y="3505907"/>
              <a:ext cx="3898404" cy="286512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Axe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Résolution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Plage de mesure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9"/>
                          <a:stretch>
                            <a:fillRect t="-180328" r="-333784" b="-5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9"/>
                          <a:stretch>
                            <a:fillRect l="-60905" t="-180328" r="-103292" b="-5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b="1" noProof="0" dirty="0"/>
                            <a:t>11.6 cm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9"/>
                          <a:stretch>
                            <a:fillRect t="-280328" r="-333784" b="-4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9"/>
                          <a:stretch>
                            <a:fillRect l="-60905" t="-280328" r="-103292" b="-4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b="1" noProof="0" dirty="0"/>
                            <a:t>11.6 cm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9"/>
                          <a:stretch>
                            <a:fillRect t="-380328" r="-333784" b="-3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 b="1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FR" b="1" noProof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9"/>
                          <a:stretch>
                            <a:fillRect t="-480328" r="-333784" b="-2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9"/>
                          <a:stretch>
                            <a:fillRect l="-60905" t="-480328" r="-103292" b="-2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9"/>
                          <a:stretch>
                            <a:fillRect l="-156400" t="-480328" r="-400" b="-20163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9"/>
                          <a:stretch>
                            <a:fillRect t="-580328" r="-333784" b="-1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fr-FR" b="1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fr-FR" b="1" noProof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9"/>
                          <a:stretch>
                            <a:fillRect t="-680328" r="-333784" b="-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fr-FR" b="1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fr-FR" noProof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TextBox 2"/>
          <p:cNvSpPr txBox="1"/>
          <p:nvPr/>
        </p:nvSpPr>
        <p:spPr>
          <a:xfrm>
            <a:off x="-563418" y="3158836"/>
            <a:ext cx="5111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Partir</a:t>
            </a:r>
            <a:r>
              <a:rPr lang="en-US" dirty="0"/>
              <a:t> d’un tableau vide et le </a:t>
            </a:r>
            <a:r>
              <a:rPr lang="en-US" dirty="0" err="1"/>
              <a:t>remplir</a:t>
            </a:r>
            <a:r>
              <a:rPr lang="en-US" dirty="0"/>
              <a:t> au fur à </a:t>
            </a:r>
            <a:r>
              <a:rPr lang="en-US" dirty="0" err="1"/>
              <a:t>mesure</a:t>
            </a:r>
            <a:endParaRPr lang="fr-FR" dirty="0"/>
          </a:p>
        </p:txBody>
      </p:sp>
      <p:sp>
        <p:nvSpPr>
          <p:cNvPr id="5" name="TextBox 4"/>
          <p:cNvSpPr txBox="1"/>
          <p:nvPr/>
        </p:nvSpPr>
        <p:spPr>
          <a:xfrm>
            <a:off x="5322984" y="221250"/>
            <a:ext cx="52436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Diversité</a:t>
            </a:r>
            <a:r>
              <a:rPr lang="en-US" dirty="0"/>
              <a:t> des </a:t>
            </a:r>
            <a:r>
              <a:rPr lang="en-US" dirty="0" err="1"/>
              <a:t>actionneurs</a:t>
            </a:r>
            <a:r>
              <a:rPr lang="en-US" dirty="0"/>
              <a:t> utilizes</a:t>
            </a:r>
          </a:p>
          <a:p>
            <a:r>
              <a:rPr lang="en-US" dirty="0"/>
              <a:t>Orientation, translation, </a:t>
            </a:r>
            <a:r>
              <a:rPr lang="en-US" dirty="0" err="1"/>
              <a:t>très</a:t>
            </a:r>
            <a:r>
              <a:rPr lang="en-US" dirty="0"/>
              <a:t> </a:t>
            </a:r>
            <a:r>
              <a:rPr lang="en-US" dirty="0" err="1"/>
              <a:t>résolus</a:t>
            </a:r>
            <a:r>
              <a:rPr lang="en-US" dirty="0"/>
              <a:t>, </a:t>
            </a:r>
            <a:r>
              <a:rPr lang="en-US" dirty="0" err="1"/>
              <a:t>grandes</a:t>
            </a:r>
            <a:r>
              <a:rPr lang="en-US" dirty="0"/>
              <a:t> courses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61506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532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Résolution atteinte (1/2) 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5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  <a:solidFill>
            <a:srgbClr val="005393"/>
          </a:solidFill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116" name="Hexagone 115">
              <a:extLst>
                <a:ext uri="{FF2B5EF4-FFF2-40B4-BE49-F238E27FC236}">
                  <a16:creationId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8486B2A6-193A-40F8-B9C5-8CD2B762A46F}"/>
              </a:ext>
            </a:extLst>
          </p:cNvPr>
          <p:cNvSpPr/>
          <p:nvPr/>
        </p:nvSpPr>
        <p:spPr>
          <a:xfrm>
            <a:off x="5400000" y="5400000"/>
            <a:ext cx="6480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500" u="sng" dirty="0"/>
              <a:t>André, A. N., </a:t>
            </a:r>
            <a:r>
              <a:rPr lang="en-US" sz="1500" dirty="0"/>
              <a:t>Sandoz, P., </a:t>
            </a:r>
            <a:r>
              <a:rPr lang="en-US" sz="1500" dirty="0" err="1"/>
              <a:t>Mauzé</a:t>
            </a:r>
            <a:r>
              <a:rPr lang="en-US" sz="1500" dirty="0"/>
              <a:t>, B., </a:t>
            </a:r>
            <a:r>
              <a:rPr lang="en-US" sz="1500" dirty="0" err="1"/>
              <a:t>Jacquot</a:t>
            </a:r>
            <a:r>
              <a:rPr lang="en-US" sz="1500" dirty="0"/>
              <a:t>, M., &amp; Laurent, G. J. (2020). </a:t>
            </a:r>
            <a:r>
              <a:rPr lang="en-US" sz="1500" b="1" dirty="0"/>
              <a:t>Sensing one nanometer over ten centimeters: A </a:t>
            </a:r>
            <a:r>
              <a:rPr lang="en-US" sz="1500" b="1" dirty="0" err="1"/>
              <a:t>microencoded</a:t>
            </a:r>
            <a:r>
              <a:rPr lang="en-US" sz="1500" b="1" dirty="0"/>
              <a:t> target for visual in-plane position measurement</a:t>
            </a:r>
            <a:r>
              <a:rPr lang="en-US" sz="1500" dirty="0"/>
              <a:t>. </a:t>
            </a:r>
            <a:r>
              <a:rPr lang="en-US" sz="1500" i="1" dirty="0"/>
              <a:t>IEEE/ASME Transactions on Mechatronics</a:t>
            </a:r>
            <a:r>
              <a:rPr lang="en-US" sz="1500" dirty="0"/>
              <a:t>, </a:t>
            </a:r>
            <a:r>
              <a:rPr lang="en-US" sz="1500" i="1" dirty="0"/>
              <a:t>25</a:t>
            </a:r>
            <a:r>
              <a:rPr lang="en-US" sz="1500" dirty="0"/>
              <a:t>(3), 1193-1201.</a:t>
            </a:r>
          </a:p>
        </p:txBody>
      </p: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F4BC854E-80F0-4414-90D8-91E841F68D36}"/>
              </a:ext>
            </a:extLst>
          </p:cNvPr>
          <p:cNvGrpSpPr/>
          <p:nvPr/>
        </p:nvGrpSpPr>
        <p:grpSpPr>
          <a:xfrm>
            <a:off x="4284199" y="3726696"/>
            <a:ext cx="1811801" cy="1624685"/>
            <a:chOff x="6474112" y="961030"/>
            <a:chExt cx="1811801" cy="1624685"/>
          </a:xfrm>
        </p:grpSpPr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id="{0A0A9040-A1BC-4904-B475-CB57E8A5C1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link="rId6"/>
            <a:srcRect l="18838" t="40075" r="62141" b="31250"/>
            <a:stretch>
              <a:fillRect/>
            </a:stretch>
          </p:blipFill>
          <p:spPr>
            <a:xfrm>
              <a:off x="6474112" y="983634"/>
              <a:ext cx="1811801" cy="1602081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9BCEF04-336C-494C-8087-B6399A035AA0}"/>
                </a:ext>
              </a:extLst>
            </p:cNvPr>
            <p:cNvSpPr/>
            <p:nvPr/>
          </p:nvSpPr>
          <p:spPr>
            <a:xfrm>
              <a:off x="7208196" y="961030"/>
              <a:ext cx="554476" cy="2952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2" name="Table 2">
                <a:extLst>
                  <a:ext uri="{FF2B5EF4-FFF2-40B4-BE49-F238E27FC236}">
                    <a16:creationId xmlns:a16="http://schemas.microsoft.com/office/drawing/2014/main" id="{8DCAC99F-9EA5-4FE8-BF2A-91FE37AB640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55264976"/>
                  </p:ext>
                </p:extLst>
              </p:nvPr>
            </p:nvGraphicFramePr>
            <p:xfrm>
              <a:off x="291867" y="3505907"/>
              <a:ext cx="3898404" cy="286512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Axe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Résolution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Plage de mesure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oMath>
                            </m:oMathPara>
                          </a14:m>
                          <a:endParaRPr lang="fr-FR" b="1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fr-FR" b="1" i="1" noProof="0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fr-FR" b="1" noProof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latin typeface="Cambria Math" panose="02040503050406030204" pitchFamily="18" charset="0"/>
                                </a:rPr>
                                <m:t>𝟗𝟔</m:t>
                              </m:r>
                            </m:oMath>
                          </a14:m>
                          <a:r>
                            <a:rPr lang="fr-FR" b="1" noProof="0" dirty="0"/>
                            <a:t>     nm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b="1" noProof="0" dirty="0"/>
                            <a:t>11.6 cm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oMath>
                            </m:oMathPara>
                          </a14:m>
                          <a:endParaRPr lang="fr-FR" b="1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fr-FR" b="1" i="1" noProof="0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fr-FR" b="1" noProof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latin typeface="Cambria Math" panose="02040503050406030204" pitchFamily="18" charset="0"/>
                                </a:rPr>
                                <m:t>𝟕𝟕</m:t>
                              </m:r>
                            </m:oMath>
                          </a14:m>
                          <a:r>
                            <a:rPr lang="fr-FR" b="1" noProof="0" dirty="0"/>
                            <a:t>     nm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b="1" noProof="0" dirty="0"/>
                            <a:t>11.6 cm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noProof="0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oMath>
                            </m:oMathPara>
                          </a14:m>
                          <a:endParaRPr lang="fr-FR" b="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FR" b="1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FR" b="1" noProof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latin typeface="Cambria Math" panose="02040503050406030204" pitchFamily="18" charset="0"/>
                                  </a:rPr>
                                  <m:t>𝜶</m:t>
                                </m:r>
                              </m:oMath>
                            </m:oMathPara>
                          </a14:m>
                          <a:endParaRPr lang="fr-FR" b="1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fr-FR" b="1" i="1" noProof="0" smtClean="0"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  <m:r>
                                <a:rPr lang="fr-FR" b="1" noProof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latin typeface="Cambria Math" panose="02040503050406030204" pitchFamily="18" charset="0"/>
                                </a:rPr>
                                <m:t>𝟎𝟕</m:t>
                              </m:r>
                            </m:oMath>
                          </a14:m>
                          <a:r>
                            <a:rPr lang="fr-FR" b="1" noProof="0" dirty="0"/>
                            <a:t>     μrad.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b="1" i="1" noProof="0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b="1" i="1" noProof="0" smtClean="0">
                                  <a:latin typeface="Cambria Math" panose="02040503050406030204" pitchFamily="18" charset="0"/>
                                </a:rPr>
                                <m:t>𝝅</m:t>
                              </m:r>
                            </m:oMath>
                          </a14:m>
                          <a:r>
                            <a:rPr lang="fr-FR" b="1" noProof="0" dirty="0"/>
                            <a:t>   rad.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noProof="0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oMath>
                            </m:oMathPara>
                          </a14:m>
                          <a:endParaRPr lang="fr-FR" b="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fr-FR" b="1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fr-FR" b="1" noProof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noProof="0" smtClean="0"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oMath>
                            </m:oMathPara>
                          </a14:m>
                          <a:endParaRPr lang="fr-FR" b="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fr-FR" b="1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fr-FR" noProof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2" name="Table 2">
                <a:extLst>
                  <a:ext uri="{FF2B5EF4-FFF2-40B4-BE49-F238E27FC236}">
                    <a16:creationId xmlns:a16="http://schemas.microsoft.com/office/drawing/2014/main" id="{8DCAC99F-9EA5-4FE8-BF2A-91FE37AB640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55264976"/>
                  </p:ext>
                </p:extLst>
              </p:nvPr>
            </p:nvGraphicFramePr>
            <p:xfrm>
              <a:off x="291867" y="3505907"/>
              <a:ext cx="3898404" cy="286512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Axe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Résolution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Plage de mesure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9"/>
                          <a:stretch>
                            <a:fillRect t="-180328" r="-333784" b="-5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9"/>
                          <a:stretch>
                            <a:fillRect l="-60905" t="-180328" r="-103292" b="-5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b="1" noProof="0" dirty="0"/>
                            <a:t>11.6 cm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9"/>
                          <a:stretch>
                            <a:fillRect t="-280328" r="-333784" b="-4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9"/>
                          <a:stretch>
                            <a:fillRect l="-60905" t="-280328" r="-103292" b="-4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b="1" noProof="0" dirty="0"/>
                            <a:t>11.6 cm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9"/>
                          <a:stretch>
                            <a:fillRect t="-380328" r="-333784" b="-3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 b="1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FR" b="1" noProof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9"/>
                          <a:stretch>
                            <a:fillRect t="-480328" r="-333784" b="-2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9"/>
                          <a:stretch>
                            <a:fillRect l="-60905" t="-480328" r="-103292" b="-2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9"/>
                          <a:stretch>
                            <a:fillRect l="-156400" t="-480328" r="-400" b="-20163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9"/>
                          <a:stretch>
                            <a:fillRect t="-580328" r="-333784" b="-1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fr-FR" b="1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fr-FR" b="1" noProof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9"/>
                          <a:stretch>
                            <a:fillRect t="-680328" r="-333784" b="-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fr-FR" b="1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fr-FR" noProof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43" name="TmechVideoLargeScal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4284199" y="942640"/>
            <a:ext cx="7579413" cy="4263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086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532" fill="hold"/>
                                        <p:tgtEl>
                                          <p:spTgt spid="4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3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Résolution atteinte (2/2) 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5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  <a:solidFill>
            <a:srgbClr val="005393"/>
          </a:solidFill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116" name="Hexagone 115">
              <a:extLst>
                <a:ext uri="{FF2B5EF4-FFF2-40B4-BE49-F238E27FC236}">
                  <a16:creationId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2" name="Supp_Mat_3">
            <a:hlinkClick r:id="" action="ppaction://media"/>
            <a:extLst>
              <a:ext uri="{FF2B5EF4-FFF2-40B4-BE49-F238E27FC236}">
                <a16:creationId xmlns:a16="http://schemas.microsoft.com/office/drawing/2014/main" id="{178B2124-822A-4930-9A1F-24351C6DE43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80000" y="701360"/>
            <a:ext cx="4779403" cy="2688414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D4ED728B-FDD4-42EB-8661-0D4BD03FD14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128" y="692155"/>
            <a:ext cx="4779275" cy="268841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3A7854C-E079-4D6F-8746-C045C27BFD7E}"/>
              </a:ext>
            </a:extLst>
          </p:cNvPr>
          <p:cNvSpPr/>
          <p:nvPr/>
        </p:nvSpPr>
        <p:spPr>
          <a:xfrm>
            <a:off x="5400000" y="5400000"/>
            <a:ext cx="6480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sz="1500" u="sng" dirty="0"/>
              <a:t>André, A. N., </a:t>
            </a:r>
            <a:r>
              <a:rPr lang="fr-FR" sz="1500" dirty="0"/>
              <a:t>Sandoz, P., </a:t>
            </a:r>
            <a:r>
              <a:rPr lang="fr-FR" sz="1500" dirty="0" err="1"/>
              <a:t>Mauzé</a:t>
            </a:r>
            <a:r>
              <a:rPr lang="fr-FR" sz="1500" dirty="0"/>
              <a:t>, B., Jacquot, M., &amp; </a:t>
            </a:r>
            <a:r>
              <a:rPr lang="fr-FR" sz="1500" dirty="0" err="1"/>
              <a:t>Laurent,G</a:t>
            </a:r>
            <a:r>
              <a:rPr lang="fr-FR" sz="1500" dirty="0"/>
              <a:t>. J. </a:t>
            </a:r>
            <a:r>
              <a:rPr lang="fr-FR" sz="1500" b="1" dirty="0"/>
              <a:t>Pose </a:t>
            </a:r>
            <a:r>
              <a:rPr lang="fr-FR" sz="1500" b="1" dirty="0" err="1"/>
              <a:t>Measurement</a:t>
            </a:r>
            <a:r>
              <a:rPr lang="fr-FR" sz="1500" b="1" dirty="0"/>
              <a:t> at Small </a:t>
            </a:r>
            <a:r>
              <a:rPr lang="fr-FR" sz="1500" b="1" dirty="0" err="1"/>
              <a:t>Scale</a:t>
            </a:r>
            <a:r>
              <a:rPr lang="fr-FR" sz="1500" b="1" dirty="0"/>
              <a:t> by Spectral </a:t>
            </a:r>
            <a:r>
              <a:rPr lang="fr-FR" sz="1500" b="1" dirty="0" err="1"/>
              <a:t>Analysis</a:t>
            </a:r>
            <a:r>
              <a:rPr lang="fr-FR" sz="1500" b="1" dirty="0"/>
              <a:t> of </a:t>
            </a:r>
            <a:r>
              <a:rPr lang="fr-FR" sz="1500" b="1" dirty="0" err="1"/>
              <a:t>Periodic</a:t>
            </a:r>
            <a:r>
              <a:rPr lang="fr-FR" sz="1500" b="1" dirty="0"/>
              <a:t> Patterns</a:t>
            </a:r>
            <a:r>
              <a:rPr lang="fr-FR" sz="1500" dirty="0"/>
              <a:t>. </a:t>
            </a:r>
            <a:r>
              <a:rPr lang="fr-FR" sz="1500" i="1" dirty="0"/>
              <a:t>International Journal of Computer Vision, </a:t>
            </a:r>
            <a:r>
              <a:rPr lang="fr-FR" sz="1500" dirty="0"/>
              <a:t>soumis en Avril 2021</a:t>
            </a:r>
            <a:endParaRPr lang="fr-FR" sz="1500" i="1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52FEF8D-4C70-41E6-8EB9-164C9DC8FDEB}"/>
              </a:ext>
            </a:extLst>
          </p:cNvPr>
          <p:cNvPicPr>
            <a:picLocks noChangeAspect="1"/>
          </p:cNvPicPr>
          <p:nvPr/>
        </p:nvPicPr>
        <p:blipFill>
          <a:blip r:link="rId8"/>
          <a:stretch>
            <a:fillRect/>
          </a:stretch>
        </p:blipFill>
        <p:spPr>
          <a:xfrm>
            <a:off x="5078323" y="486510"/>
            <a:ext cx="3492594" cy="3492594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2F82314E-217D-4779-98B8-DAAC596E1D04}"/>
              </a:ext>
            </a:extLst>
          </p:cNvPr>
          <p:cNvPicPr>
            <a:picLocks noChangeAspect="1"/>
          </p:cNvPicPr>
          <p:nvPr/>
        </p:nvPicPr>
        <p:blipFill>
          <a:blip r:link="rId9"/>
          <a:stretch>
            <a:fillRect/>
          </a:stretch>
        </p:blipFill>
        <p:spPr>
          <a:xfrm>
            <a:off x="8689837" y="583278"/>
            <a:ext cx="3175571" cy="3492594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A603A78C-C87D-4E93-8A2D-DC7D459788CF}"/>
              </a:ext>
            </a:extLst>
          </p:cNvPr>
          <p:cNvPicPr>
            <a:picLocks noChangeAspect="1"/>
          </p:cNvPicPr>
          <p:nvPr/>
        </p:nvPicPr>
        <p:blipFill>
          <a:blip r:link="rId10"/>
          <a:stretch>
            <a:fillRect/>
          </a:stretch>
        </p:blipFill>
        <p:spPr>
          <a:xfrm>
            <a:off x="5792557" y="1427801"/>
            <a:ext cx="5879604" cy="331013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2" name="Table 2">
                <a:extLst>
                  <a:ext uri="{FF2B5EF4-FFF2-40B4-BE49-F238E27FC236}">
                    <a16:creationId xmlns:a16="http://schemas.microsoft.com/office/drawing/2014/main" id="{C1880500-9D4B-49E1-BDBE-F38EF4EAF7A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79030533"/>
                  </p:ext>
                </p:extLst>
              </p:nvPr>
            </p:nvGraphicFramePr>
            <p:xfrm>
              <a:off x="291867" y="3505907"/>
              <a:ext cx="3898404" cy="286512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Axe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Résolution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Plage de mesure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noProof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oMath>
                            </m:oMathPara>
                          </a14:m>
                          <a:endParaRPr lang="fr-FR" b="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fr-FR" b="0" noProof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96</m:t>
                              </m:r>
                            </m:oMath>
                          </a14:m>
                          <a:r>
                            <a:rPr lang="fr-FR" b="0" noProof="0" dirty="0"/>
                            <a:t>     nm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b="0" noProof="0" dirty="0"/>
                            <a:t>11.6 cm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noProof="0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fr-FR" b="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fr-FR" b="0" noProof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77</m:t>
                              </m:r>
                            </m:oMath>
                          </a14:m>
                          <a:r>
                            <a:rPr lang="fr-FR" b="0" noProof="0" dirty="0"/>
                            <a:t>     nm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b="0" noProof="0" dirty="0"/>
                            <a:t>11.6 cm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latin typeface="Cambria Math" panose="02040503050406030204" pitchFamily="18" charset="0"/>
                                  </a:rPr>
                                  <m:t>𝐳</m:t>
                                </m:r>
                              </m:oMath>
                            </m:oMathPara>
                          </a14:m>
                          <a:endParaRPr lang="fr-FR" b="1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fr-FR" b="1" noProof="0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fr-FR" b="1" i="1" noProof="0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fr-FR" b="1" noProof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oMath>
                          </a14:m>
                          <a:r>
                            <a:rPr lang="fr-FR" b="1" noProof="0" dirty="0"/>
                            <a:t>  mm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FR" noProof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noProof="0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oMath>
                            </m:oMathPara>
                          </a14:m>
                          <a:endParaRPr lang="fr-FR" b="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fr-FR" b="0" noProof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07</m:t>
                              </m:r>
                            </m:oMath>
                          </a14:m>
                          <a:r>
                            <a:rPr lang="fr-FR" b="0" noProof="0" dirty="0"/>
                            <a:t>     μrad.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b="0" i="1" noProof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noProof="0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oMath>
                          </a14:m>
                          <a:r>
                            <a:rPr lang="fr-FR" b="0" noProof="0" dirty="0"/>
                            <a:t>   rad.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latin typeface="Cambria Math" panose="02040503050406030204" pitchFamily="18" charset="0"/>
                                  </a:rPr>
                                  <m:t>𝛃</m:t>
                                </m:r>
                              </m:oMath>
                            </m:oMathPara>
                          </a14:m>
                          <a:endParaRPr lang="fr-FR" b="1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fr-FR" b="1" i="1" noProof="0" smtClean="0">
                                  <a:latin typeface="Cambria Math" panose="02040503050406030204" pitchFamily="18" charset="0"/>
                                </a:rPr>
                                <m:t>𝟏𝟐𝟎</m:t>
                              </m:r>
                              <m:r>
                                <a:rPr lang="fr-FR" b="1" noProof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latin typeface="Cambria Math" panose="02040503050406030204" pitchFamily="18" charset="0"/>
                                </a:rPr>
                                <m:t>𝟓</m:t>
                              </m:r>
                            </m:oMath>
                          </a14:m>
                          <a:r>
                            <a:rPr lang="fr-FR" b="1" noProof="0" dirty="0"/>
                            <a:t> μrad.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f>
                                <m:fPr>
                                  <m:type m:val="skw"/>
                                  <m:ctrlPr>
                                    <a:rPr lang="fr-FR" b="1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1" i="1" noProof="0" smtClean="0">
                                      <a:latin typeface="Cambria Math" panose="02040503050406030204" pitchFamily="18" charset="0"/>
                                    </a:rPr>
                                    <m:t>𝝅</m:t>
                                  </m:r>
                                </m:num>
                                <m:den>
                                  <m:r>
                                    <a:rPr lang="en-US" b="1" i="1" noProof="0" smtClean="0">
                                      <a:latin typeface="Cambria Math" panose="02040503050406030204" pitchFamily="18" charset="0"/>
                                    </a:rPr>
                                    <m:t>𝟖</m:t>
                                  </m:r>
                                </m:den>
                              </m:f>
                            </m:oMath>
                          </a14:m>
                          <a:r>
                            <a:rPr lang="fr-FR" b="1" noProof="0" dirty="0"/>
                            <a:t>  rad.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latin typeface="Cambria Math" panose="02040503050406030204" pitchFamily="18" charset="0"/>
                                  </a:rPr>
                                  <m:t>𝛄</m:t>
                                </m:r>
                              </m:oMath>
                            </m:oMathPara>
                          </a14:m>
                          <a:endParaRPr lang="fr-FR" b="1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fr-FR" b="1" i="1" noProof="0" smtClean="0">
                                  <a:latin typeface="Cambria Math" panose="02040503050406030204" pitchFamily="18" charset="0"/>
                                </a:rPr>
                                <m:t>𝟏𝟏𝟖</m:t>
                              </m:r>
                              <m:r>
                                <a:rPr lang="fr-FR" b="1" noProof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oMath>
                          </a14:m>
                          <a:r>
                            <a:rPr lang="fr-FR" b="1" noProof="0" dirty="0"/>
                            <a:t> μrad.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f>
                                <m:fPr>
                                  <m:type m:val="skw"/>
                                  <m:ctrlPr>
                                    <a:rPr lang="fr-FR" b="1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1" i="1" noProof="0" smtClean="0">
                                      <a:latin typeface="Cambria Math" panose="02040503050406030204" pitchFamily="18" charset="0"/>
                                    </a:rPr>
                                    <m:t>𝝅</m:t>
                                  </m:r>
                                </m:num>
                                <m:den>
                                  <m:r>
                                    <a:rPr lang="en-US" b="1" i="1" noProof="0" smtClean="0">
                                      <a:latin typeface="Cambria Math" panose="02040503050406030204" pitchFamily="18" charset="0"/>
                                    </a:rPr>
                                    <m:t>𝟖</m:t>
                                  </m:r>
                                </m:den>
                              </m:f>
                            </m:oMath>
                          </a14:m>
                          <a:r>
                            <a:rPr lang="fr-FR" b="1" noProof="0" dirty="0"/>
                            <a:t>  rad.</a:t>
                          </a:r>
                          <a:endParaRPr lang="fr-FR" noProof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2" name="Table 2">
                <a:extLst>
                  <a:ext uri="{FF2B5EF4-FFF2-40B4-BE49-F238E27FC236}">
                    <a16:creationId xmlns:a16="http://schemas.microsoft.com/office/drawing/2014/main" id="{C1880500-9D4B-49E1-BDBE-F38EF4EAF7A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79030533"/>
                  </p:ext>
                </p:extLst>
              </p:nvPr>
            </p:nvGraphicFramePr>
            <p:xfrm>
              <a:off x="291867" y="3505907"/>
              <a:ext cx="3898404" cy="286512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Axe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Résolution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Plage de mesure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11"/>
                          <a:stretch>
                            <a:fillRect t="-180328" r="-333784" b="-6786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11"/>
                          <a:stretch>
                            <a:fillRect l="-60905" t="-180328" r="-103292" b="-6786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b="0" noProof="0" dirty="0"/>
                            <a:t>11.6 cm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11"/>
                          <a:stretch>
                            <a:fillRect t="-280328" r="-333784" b="-5786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11"/>
                          <a:stretch>
                            <a:fillRect l="-60905" t="-280328" r="-103292" b="-5786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b="0" noProof="0" dirty="0"/>
                            <a:t>11.6 cm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11"/>
                          <a:stretch>
                            <a:fillRect t="-380328" r="-333784" b="-4786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11"/>
                          <a:stretch>
                            <a:fillRect l="-60905" t="-380328" r="-103292" b="-4786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 noProof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11"/>
                          <a:stretch>
                            <a:fillRect t="-480328" r="-333784" b="-3786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11"/>
                          <a:stretch>
                            <a:fillRect l="-60905" t="-480328" r="-103292" b="-3786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11"/>
                          <a:stretch>
                            <a:fillRect l="-156400" t="-480328" r="-400" b="-37868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11"/>
                          <a:stretch>
                            <a:fillRect t="-580328" r="-333784" b="-2786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11"/>
                          <a:stretch>
                            <a:fillRect l="-60905" t="-580328" r="-103292" b="-2786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11"/>
                          <a:stretch>
                            <a:fillRect l="-156400" t="-580328" r="-400" b="-27868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11"/>
                          <a:stretch>
                            <a:fillRect t="-680328" r="-333784" b="-1786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11"/>
                          <a:stretch>
                            <a:fillRect l="-60905" t="-680328" r="-103292" b="-1786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11"/>
                          <a:stretch>
                            <a:fillRect l="-156400" t="-680328" r="-400" b="-17868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561464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Essais de robustesse à la dégradation des images acquises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  <a:solidFill>
            <a:srgbClr val="005393"/>
          </a:solidFill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  <a:solidFill>
            <a:srgbClr val="005393"/>
          </a:solidFill>
        </p:grpSpPr>
        <p:sp>
          <p:nvSpPr>
            <p:cNvPr id="116" name="Hexagone 115">
              <a:extLst>
                <a:ext uri="{FF2B5EF4-FFF2-40B4-BE49-F238E27FC236}">
                  <a16:creationId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857ED420-6E5F-4E64-A90B-5841E268208D}"/>
              </a:ext>
            </a:extLst>
          </p:cNvPr>
          <p:cNvSpPr/>
          <p:nvPr/>
        </p:nvSpPr>
        <p:spPr>
          <a:xfrm>
            <a:off x="89345" y="6021300"/>
            <a:ext cx="8663499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u="sng"/>
              <a:t>André, A. N., </a:t>
            </a:r>
            <a:r>
              <a:rPr lang="en-US" sz="1500"/>
              <a:t>Sandoz, P., Mauzé, B., Jacquot, M., &amp; Laurent, G. J. (2020). </a:t>
            </a:r>
            <a:r>
              <a:rPr lang="en-US" sz="1500" b="1"/>
              <a:t>Robust phase-based decoding for absolute (X, Y, Θ) positioning by vision</a:t>
            </a:r>
            <a:r>
              <a:rPr lang="en-US" sz="1500"/>
              <a:t>. </a:t>
            </a:r>
            <a:r>
              <a:rPr lang="en-US" sz="1500" i="1"/>
              <a:t>IEEE Transactions on Instrumentation and Measurement</a:t>
            </a:r>
            <a:r>
              <a:rPr lang="en-US" sz="1500"/>
              <a:t>, </a:t>
            </a:r>
            <a:r>
              <a:rPr lang="en-US" sz="1500" i="1"/>
              <a:t>70</a:t>
            </a:r>
            <a:r>
              <a:rPr lang="en-US" sz="1500"/>
              <a:t>, 1-12.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link="rId4"/>
          <a:stretch>
            <a:fillRect/>
          </a:stretch>
        </p:blipFill>
        <p:spPr>
          <a:xfrm>
            <a:off x="3960000" y="1616520"/>
            <a:ext cx="3821607" cy="3960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link="rId5"/>
          <a:stretch>
            <a:fillRect/>
          </a:stretch>
        </p:blipFill>
        <p:spPr>
          <a:xfrm>
            <a:off x="180000" y="1616520"/>
            <a:ext cx="3525408" cy="3960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link="rId6"/>
          <a:stretch>
            <a:fillRect/>
          </a:stretch>
        </p:blipFill>
        <p:spPr>
          <a:xfrm>
            <a:off x="7920000" y="1616520"/>
            <a:ext cx="3960000" cy="232277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17539" y="998541"/>
            <a:ext cx="1284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/>
              <a:t>Occultation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4633669" y="996124"/>
            <a:ext cx="2474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/>
              <a:t>Défaut de mise au point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8741987" y="999130"/>
            <a:ext cx="22059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/>
              <a:t>Bruit, faible éclairage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1182507" y="944702"/>
            <a:ext cx="1520393" cy="477010"/>
          </a:xfrm>
          <a:prstGeom prst="roundRect">
            <a:avLst/>
          </a:prstGeom>
          <a:noFill/>
          <a:ln w="28575"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Rounded Rectangle 44"/>
          <p:cNvSpPr/>
          <p:nvPr/>
        </p:nvSpPr>
        <p:spPr>
          <a:xfrm>
            <a:off x="4603496" y="946206"/>
            <a:ext cx="2542214" cy="477010"/>
          </a:xfrm>
          <a:prstGeom prst="roundRect">
            <a:avLst/>
          </a:prstGeom>
          <a:noFill/>
          <a:ln w="28575"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Rounded Rectangle 46"/>
          <p:cNvSpPr/>
          <p:nvPr/>
        </p:nvSpPr>
        <p:spPr>
          <a:xfrm>
            <a:off x="8752845" y="947708"/>
            <a:ext cx="2195132" cy="477010"/>
          </a:xfrm>
          <a:prstGeom prst="roundRect">
            <a:avLst/>
          </a:prstGeom>
          <a:noFill/>
          <a:ln w="28575"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extBox 1"/>
          <p:cNvSpPr txBox="1"/>
          <p:nvPr/>
        </p:nvSpPr>
        <p:spPr>
          <a:xfrm>
            <a:off x="7076743" y="4206887"/>
            <a:ext cx="6761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Facteur</a:t>
            </a:r>
            <a:r>
              <a:rPr lang="en-US" dirty="0"/>
              <a:t> 100 resolution entre quantification 20 </a:t>
            </a:r>
            <a:r>
              <a:rPr lang="en-US" dirty="0" err="1"/>
              <a:t>niveaux</a:t>
            </a:r>
            <a:r>
              <a:rPr lang="en-US" dirty="0"/>
              <a:t> et 4096 </a:t>
            </a:r>
            <a:r>
              <a:rPr lang="en-US" dirty="0" err="1"/>
              <a:t>niveaux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18393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>
            <a:extLst>
              <a:ext uri="{FF2B5EF4-FFF2-40B4-BE49-F238E27FC236}">
                <a16:creationId xmlns:a16="http://schemas.microsoft.com/office/drawing/2014/main" id="{A7A53EF6-45D8-46D2-B686-0E4EA9E052A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A6E1639E-2605-48DA-974D-2541B67F7516}"/>
              </a:ext>
            </a:extLst>
          </p:cNvPr>
          <p:cNvSpPr txBox="1"/>
          <p:nvPr/>
        </p:nvSpPr>
        <p:spPr>
          <a:xfrm>
            <a:off x="1189608" y="1997476"/>
            <a:ext cx="2281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Introduction</a:t>
            </a:r>
            <a:endParaRPr lang="fr-FR" sz="2400" dirty="0">
              <a:solidFill>
                <a:schemeClr val="bg1"/>
              </a:solidFill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0C458E8F-9B33-48B0-AC5E-A2F1DD4A4EA9}"/>
              </a:ext>
            </a:extLst>
          </p:cNvPr>
          <p:cNvSpPr txBox="1"/>
          <p:nvPr/>
        </p:nvSpPr>
        <p:spPr>
          <a:xfrm>
            <a:off x="3640559" y="1531315"/>
            <a:ext cx="237181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I. État de l’art de la mesure de position en microscopie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BB4A8309-A139-42B1-B660-982475FFA2ED}"/>
              </a:ext>
            </a:extLst>
          </p:cNvPr>
          <p:cNvSpPr txBox="1"/>
          <p:nvPr/>
        </p:nvSpPr>
        <p:spPr>
          <a:xfrm>
            <a:off x="6179626" y="1531314"/>
            <a:ext cx="22815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II. Méthodes de mesure de pose avec des mires périodiques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5E5DA72A-4FB9-407F-88F7-25B875A6D69F}"/>
              </a:ext>
            </a:extLst>
          </p:cNvPr>
          <p:cNvSpPr txBox="1"/>
          <p:nvPr/>
        </p:nvSpPr>
        <p:spPr>
          <a:xfrm>
            <a:off x="2408808" y="3856450"/>
            <a:ext cx="23718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III. Évaluation des performances de la méthode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E3F2D06D-5C57-491D-86B6-DA3C89234520}"/>
              </a:ext>
            </a:extLst>
          </p:cNvPr>
          <p:cNvSpPr txBox="1"/>
          <p:nvPr/>
        </p:nvSpPr>
        <p:spPr>
          <a:xfrm>
            <a:off x="5005895" y="3757026"/>
            <a:ext cx="21802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IV. Applications à la microrobotique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BFF9B3F9-E53A-405B-B717-DF3152E0D9F9}"/>
              </a:ext>
            </a:extLst>
          </p:cNvPr>
          <p:cNvSpPr txBox="1"/>
          <p:nvPr/>
        </p:nvSpPr>
        <p:spPr>
          <a:xfrm>
            <a:off x="7411374" y="4041117"/>
            <a:ext cx="23718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Conclusions et perspectives</a:t>
            </a:r>
          </a:p>
        </p:txBody>
      </p:sp>
    </p:spTree>
    <p:extLst>
      <p:ext uri="{BB962C8B-B14F-4D97-AF65-F5344CB8AC3E}">
        <p14:creationId xmlns:p14="http://schemas.microsoft.com/office/powerpoint/2010/main" val="2298255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" name="ZoneTexte 21"/>
          <p:cNvSpPr txBox="1"/>
          <p:nvPr/>
        </p:nvSpPr>
        <p:spPr>
          <a:xfrm>
            <a:off x="213645" y="191929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Développement d’une bibliothèque logicielle polyvalente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  <a:solidFill>
            <a:srgbClr val="005393"/>
          </a:solidFill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  <a:solidFill>
            <a:srgbClr val="005393"/>
          </a:solidFill>
        </p:grpSpPr>
        <p:sp>
          <p:nvSpPr>
            <p:cNvPr id="116" name="Hexagone 115">
              <a:extLst>
                <a:ext uri="{FF2B5EF4-FFF2-40B4-BE49-F238E27FC236}">
                  <a16:creationId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08" y="957642"/>
            <a:ext cx="4621618" cy="4604046"/>
          </a:xfrm>
          <a:prstGeom prst="rect">
            <a:avLst/>
          </a:prstGeom>
        </p:spPr>
      </p:pic>
      <p:sp>
        <p:nvSpPr>
          <p:cNvPr id="60" name="Rectangle 59">
            <a:extLst>
              <a:ext uri="{FF2B5EF4-FFF2-40B4-BE49-F238E27FC236}">
                <a16:creationId xmlns:a16="http://schemas.microsoft.com/office/drawing/2014/main" id="{A2FFAEE8-185F-4B0D-8CDD-CEB583EBB163}"/>
              </a:ext>
            </a:extLst>
          </p:cNvPr>
          <p:cNvSpPr/>
          <p:nvPr/>
        </p:nvSpPr>
        <p:spPr>
          <a:xfrm>
            <a:off x="5377996" y="6216900"/>
            <a:ext cx="303371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1400" dirty="0">
                <a:hlinkClick r:id="rId5"/>
              </a:rPr>
              <a:t>https://projects.femto-st.fr/vernier/en</a:t>
            </a:r>
            <a:r>
              <a:rPr lang="fr-FR" sz="1400" dirty="0"/>
              <a:t>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3B3AB00-3B53-4774-9A25-FC3F0FE03913}"/>
              </a:ext>
            </a:extLst>
          </p:cNvPr>
          <p:cNvSpPr/>
          <p:nvPr/>
        </p:nvSpPr>
        <p:spPr>
          <a:xfrm>
            <a:off x="62351" y="5758071"/>
            <a:ext cx="5526788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sz="1500" u="sng" dirty="0"/>
              <a:t>André, A. N., </a:t>
            </a:r>
            <a:r>
              <a:rPr lang="fr-FR" sz="1500" dirty="0"/>
              <a:t>Sandoz, P., &amp; Laurent, G. J., </a:t>
            </a:r>
            <a:r>
              <a:rPr lang="fr-FR" sz="1500" b="1" dirty="0"/>
              <a:t>Logiciel Vernier Library </a:t>
            </a:r>
            <a:r>
              <a:rPr lang="fr-FR" sz="1500" i="1" dirty="0"/>
              <a:t>déposé à l’Agence pour la Protection des Programmes (APP)</a:t>
            </a:r>
            <a:r>
              <a:rPr lang="fr-FR" sz="1500" dirty="0"/>
              <a:t>, identifiant IDDN.FR.001.510013.000.S.P.2020.000.41100, </a:t>
            </a:r>
            <a:r>
              <a:rPr lang="fr-FR" sz="1500" dirty="0" err="1"/>
              <a:t>Dec</a:t>
            </a:r>
            <a:r>
              <a:rPr lang="fr-FR" sz="1500" dirty="0"/>
              <a:t>. 2020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4980296" y="1353429"/>
            <a:ext cx="4156880" cy="2427472"/>
            <a:chOff x="4980296" y="957642"/>
            <a:chExt cx="4156880" cy="2427472"/>
          </a:xfrm>
        </p:grpSpPr>
        <p:sp>
          <p:nvSpPr>
            <p:cNvPr id="10" name="TextBox 9"/>
            <p:cNvSpPr txBox="1"/>
            <p:nvPr/>
          </p:nvSpPr>
          <p:spPr>
            <a:xfrm>
              <a:off x="4980296" y="1010852"/>
              <a:ext cx="21321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>
                  <a:solidFill>
                    <a:srgbClr val="005393"/>
                  </a:solidFill>
                </a:rPr>
                <a:t>Génération de mires</a:t>
              </a: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7525548" y="1071350"/>
              <a:ext cx="12741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Simulations</a:t>
              </a: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7525548" y="1612217"/>
              <a:ext cx="12275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Fabrication</a:t>
              </a: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4980296" y="2284490"/>
              <a:ext cx="16932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>
                  <a:solidFill>
                    <a:srgbClr val="005393"/>
                  </a:solidFill>
                </a:rPr>
                <a:t>Mesure de pose</a:t>
              </a: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7525548" y="2350980"/>
              <a:ext cx="4443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2D</a:t>
              </a: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7525548" y="2891847"/>
              <a:ext cx="4443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3D</a:t>
              </a:r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4980296" y="957642"/>
              <a:ext cx="4156880" cy="1130465"/>
            </a:xfrm>
            <a:prstGeom prst="roundRect">
              <a:avLst>
                <a:gd name="adj" fmla="val 8820"/>
              </a:avLst>
            </a:prstGeom>
            <a:noFill/>
            <a:ln w="28575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9" name="Rounded Rectangle 58"/>
            <p:cNvSpPr/>
            <p:nvPr/>
          </p:nvSpPr>
          <p:spPr>
            <a:xfrm>
              <a:off x="4980296" y="2254649"/>
              <a:ext cx="4156880" cy="1130465"/>
            </a:xfrm>
            <a:prstGeom prst="roundRect">
              <a:avLst>
                <a:gd name="adj" fmla="val 8820"/>
              </a:avLst>
            </a:prstGeom>
            <a:noFill/>
            <a:ln w="28575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7418716" y="1052215"/>
              <a:ext cx="1630651" cy="388467"/>
            </a:xfrm>
            <a:prstGeom prst="roundRect">
              <a:avLst/>
            </a:prstGeom>
            <a:noFill/>
            <a:ln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2" name="Rounded Rectangle 61"/>
            <p:cNvSpPr/>
            <p:nvPr/>
          </p:nvSpPr>
          <p:spPr>
            <a:xfrm>
              <a:off x="7422287" y="1607073"/>
              <a:ext cx="1630651" cy="388467"/>
            </a:xfrm>
            <a:prstGeom prst="roundRect">
              <a:avLst/>
            </a:prstGeom>
            <a:noFill/>
            <a:ln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5" name="Rounded Rectangle 64"/>
            <p:cNvSpPr/>
            <p:nvPr/>
          </p:nvSpPr>
          <p:spPr>
            <a:xfrm>
              <a:off x="7418717" y="2352702"/>
              <a:ext cx="1630651" cy="388467"/>
            </a:xfrm>
            <a:prstGeom prst="roundRect">
              <a:avLst/>
            </a:prstGeom>
            <a:noFill/>
            <a:ln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6" name="Rounded Rectangle 65"/>
            <p:cNvSpPr/>
            <p:nvPr/>
          </p:nvSpPr>
          <p:spPr>
            <a:xfrm>
              <a:off x="7418716" y="2884314"/>
              <a:ext cx="1630651" cy="388467"/>
            </a:xfrm>
            <a:prstGeom prst="roundRect">
              <a:avLst/>
            </a:prstGeom>
            <a:noFill/>
            <a:ln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4980296" y="4227210"/>
            <a:ext cx="3772832" cy="1130465"/>
            <a:chOff x="4980296" y="4227210"/>
            <a:chExt cx="3772832" cy="1130465"/>
          </a:xfrm>
        </p:grpSpPr>
        <p:sp>
          <p:nvSpPr>
            <p:cNvPr id="14" name="TextBox 13"/>
            <p:cNvSpPr txBox="1"/>
            <p:nvPr/>
          </p:nvSpPr>
          <p:spPr>
            <a:xfrm>
              <a:off x="5356032" y="4882422"/>
              <a:ext cx="5405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C++</a:t>
              </a: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6440140" y="4882422"/>
              <a:ext cx="8524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Python</a:t>
              </a: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7680060" y="4882422"/>
              <a:ext cx="8526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Matlab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980296" y="4261460"/>
              <a:ext cx="21883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>
                  <a:solidFill>
                    <a:srgbClr val="005393"/>
                  </a:solidFill>
                </a:rPr>
                <a:t>Langages disponibles</a:t>
              </a:r>
            </a:p>
          </p:txBody>
        </p:sp>
        <p:sp>
          <p:nvSpPr>
            <p:cNvPr id="61" name="Rounded Rectangle 60"/>
            <p:cNvSpPr/>
            <p:nvPr/>
          </p:nvSpPr>
          <p:spPr>
            <a:xfrm>
              <a:off x="4980296" y="4227210"/>
              <a:ext cx="3772832" cy="1130465"/>
            </a:xfrm>
            <a:prstGeom prst="roundRect">
              <a:avLst>
                <a:gd name="adj" fmla="val 8820"/>
              </a:avLst>
            </a:prstGeom>
            <a:noFill/>
            <a:ln w="28575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7" name="Rounded Rectangle 66"/>
            <p:cNvSpPr/>
            <p:nvPr/>
          </p:nvSpPr>
          <p:spPr>
            <a:xfrm>
              <a:off x="5042930" y="4877600"/>
              <a:ext cx="1166802" cy="388467"/>
            </a:xfrm>
            <a:prstGeom prst="roundRect">
              <a:avLst/>
            </a:prstGeom>
            <a:noFill/>
            <a:ln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8" name="Rounded Rectangle 67"/>
            <p:cNvSpPr/>
            <p:nvPr/>
          </p:nvSpPr>
          <p:spPr>
            <a:xfrm>
              <a:off x="6282946" y="4877600"/>
              <a:ext cx="1166802" cy="388467"/>
            </a:xfrm>
            <a:prstGeom prst="roundRect">
              <a:avLst/>
            </a:prstGeom>
            <a:noFill/>
            <a:ln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9" name="Rounded Rectangle 68"/>
            <p:cNvSpPr/>
            <p:nvPr/>
          </p:nvSpPr>
          <p:spPr>
            <a:xfrm>
              <a:off x="7522962" y="4877600"/>
              <a:ext cx="1166802" cy="388467"/>
            </a:xfrm>
            <a:prstGeom prst="roundRect">
              <a:avLst/>
            </a:prstGeom>
            <a:noFill/>
            <a:ln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7418716" y="1448001"/>
            <a:ext cx="4133990" cy="1808611"/>
            <a:chOff x="7418716" y="1052214"/>
            <a:chExt cx="4133990" cy="1808611"/>
          </a:xfrm>
        </p:grpSpPr>
        <p:sp>
          <p:nvSpPr>
            <p:cNvPr id="56" name="TextBox 55"/>
            <p:cNvSpPr txBox="1"/>
            <p:nvPr/>
          </p:nvSpPr>
          <p:spPr>
            <a:xfrm>
              <a:off x="9979834" y="1981549"/>
              <a:ext cx="15150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Tests unitaires</a:t>
              </a:r>
            </a:p>
          </p:txBody>
        </p:sp>
        <p:sp>
          <p:nvSpPr>
            <p:cNvPr id="70" name="Rounded Rectangle 69"/>
            <p:cNvSpPr/>
            <p:nvPr/>
          </p:nvSpPr>
          <p:spPr>
            <a:xfrm>
              <a:off x="9922055" y="1961898"/>
              <a:ext cx="1630651" cy="388467"/>
            </a:xfrm>
            <a:prstGeom prst="roundRect">
              <a:avLst/>
            </a:prstGeom>
            <a:noFill/>
            <a:ln w="19050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cxnSp>
          <p:nvCxnSpPr>
            <p:cNvPr id="19" name="Elbow Connector 18"/>
            <p:cNvCxnSpPr>
              <a:stCxn id="59" idx="3"/>
              <a:endCxn id="70" idx="2"/>
            </p:cNvCxnSpPr>
            <p:nvPr/>
          </p:nvCxnSpPr>
          <p:spPr>
            <a:xfrm flipV="1">
              <a:off x="9137176" y="2350365"/>
              <a:ext cx="1600205" cy="510460"/>
            </a:xfrm>
            <a:prstGeom prst="bentConnector2">
              <a:avLst/>
            </a:prstGeom>
            <a:ln w="28575">
              <a:solidFill>
                <a:srgbClr val="00539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Elbow Connector 20"/>
            <p:cNvCxnSpPr>
              <a:stCxn id="17" idx="3"/>
              <a:endCxn id="70" idx="0"/>
            </p:cNvCxnSpPr>
            <p:nvPr/>
          </p:nvCxnSpPr>
          <p:spPr>
            <a:xfrm>
              <a:off x="9049367" y="1287392"/>
              <a:ext cx="1688014" cy="674506"/>
            </a:xfrm>
            <a:prstGeom prst="bentConnector2">
              <a:avLst/>
            </a:prstGeom>
            <a:ln w="28575">
              <a:solidFill>
                <a:srgbClr val="00539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Rounded Rectangle 72"/>
            <p:cNvSpPr/>
            <p:nvPr/>
          </p:nvSpPr>
          <p:spPr>
            <a:xfrm>
              <a:off x="7418716" y="1052214"/>
              <a:ext cx="1630651" cy="388467"/>
            </a:xfrm>
            <a:prstGeom prst="roundRect">
              <a:avLst/>
            </a:prstGeom>
            <a:noFill/>
            <a:ln w="28575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4909186" y="875079"/>
            <a:ext cx="1764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Fonctionnalités :</a:t>
            </a:r>
          </a:p>
        </p:txBody>
      </p:sp>
    </p:spTree>
    <p:extLst>
      <p:ext uri="{BB962C8B-B14F-4D97-AF65-F5344CB8AC3E}">
        <p14:creationId xmlns:p14="http://schemas.microsoft.com/office/powerpoint/2010/main" val="2927531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Développement d’une bibliothèque logicielle polyvalente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  <a:solidFill>
            <a:srgbClr val="005393"/>
          </a:solidFill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  <a:solidFill>
            <a:srgbClr val="005393"/>
          </a:solidFill>
        </p:grpSpPr>
        <p:sp>
          <p:nvSpPr>
            <p:cNvPr id="116" name="Hexagone 115">
              <a:extLst>
                <a:ext uri="{FF2B5EF4-FFF2-40B4-BE49-F238E27FC236}">
                  <a16:creationId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D3B3AB00-3B53-4774-9A25-FC3F0FE03913}"/>
              </a:ext>
            </a:extLst>
          </p:cNvPr>
          <p:cNvSpPr/>
          <p:nvPr/>
        </p:nvSpPr>
        <p:spPr>
          <a:xfrm>
            <a:off x="62351" y="5758071"/>
            <a:ext cx="5526788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sz="1500" u="sng" dirty="0"/>
              <a:t>André, A. N., </a:t>
            </a:r>
            <a:r>
              <a:rPr lang="fr-FR" sz="1500" dirty="0"/>
              <a:t>Sandoz, P., &amp; Laurent, G. J., </a:t>
            </a:r>
            <a:r>
              <a:rPr lang="fr-FR" sz="1500" b="1" dirty="0"/>
              <a:t>Logiciel Vernier Library </a:t>
            </a:r>
            <a:r>
              <a:rPr lang="fr-FR" sz="1500" i="1" dirty="0"/>
              <a:t>déposé à l’Agence pour la Protection des Programmes (APP)</a:t>
            </a:r>
            <a:r>
              <a:rPr lang="fr-FR" sz="1500" dirty="0"/>
              <a:t>, identifiant IDDN.FR.001.510013.000.S.P.2020.000.41100, </a:t>
            </a:r>
            <a:r>
              <a:rPr lang="fr-FR" sz="1500" dirty="0" err="1"/>
              <a:t>Dec</a:t>
            </a:r>
            <a:r>
              <a:rPr lang="fr-FR" sz="1500" dirty="0"/>
              <a:t>. 2020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105517" y="980398"/>
            <a:ext cx="4545512" cy="4526565"/>
            <a:chOff x="105517" y="980398"/>
            <a:chExt cx="4545512" cy="4526565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link="rId4"/>
            <a:stretch>
              <a:fillRect/>
            </a:stretch>
          </p:blipFill>
          <p:spPr>
            <a:xfrm>
              <a:off x="116780" y="980398"/>
              <a:ext cx="2247298" cy="2247298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link="rId5"/>
            <a:stretch>
              <a:fillRect/>
            </a:stretch>
          </p:blipFill>
          <p:spPr>
            <a:xfrm>
              <a:off x="105517" y="3259665"/>
              <a:ext cx="2247298" cy="2247298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link="rId6"/>
            <a:stretch>
              <a:fillRect/>
            </a:stretch>
          </p:blipFill>
          <p:spPr>
            <a:xfrm>
              <a:off x="2403731" y="3255920"/>
              <a:ext cx="2247298" cy="2247298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link="rId7"/>
            <a:stretch>
              <a:fillRect/>
            </a:stretch>
          </p:blipFill>
          <p:spPr>
            <a:xfrm>
              <a:off x="2403731" y="980398"/>
              <a:ext cx="2247298" cy="2247298"/>
            </a:xfrm>
            <a:prstGeom prst="rect">
              <a:avLst/>
            </a:prstGeom>
          </p:spPr>
        </p:pic>
      </p:grpSp>
      <p:pic>
        <p:nvPicPr>
          <p:cNvPr id="14" name="Picture 13"/>
          <p:cNvPicPr>
            <a:picLocks noChangeAspect="1"/>
          </p:cNvPicPr>
          <p:nvPr/>
        </p:nvPicPr>
        <p:blipFill>
          <a:blip r:link="rId8"/>
          <a:stretch>
            <a:fillRect/>
          </a:stretch>
        </p:blipFill>
        <p:spPr>
          <a:xfrm>
            <a:off x="5675197" y="2644275"/>
            <a:ext cx="4927177" cy="3915014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5013776" y="973281"/>
            <a:ext cx="5034779" cy="369332"/>
            <a:chOff x="5666351" y="1342233"/>
            <a:chExt cx="5034779" cy="369332"/>
          </a:xfrm>
        </p:grpSpPr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A2FFAEE8-185F-4B0D-8CDD-CEB583EBB163}"/>
                </a:ext>
              </a:extLst>
            </p:cNvPr>
            <p:cNvSpPr/>
            <p:nvPr/>
          </p:nvSpPr>
          <p:spPr>
            <a:xfrm>
              <a:off x="6855077" y="1342233"/>
              <a:ext cx="384605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fr-FR" dirty="0">
                  <a:hlinkClick r:id="rId9"/>
                </a:rPr>
                <a:t>https://projects.femto-st.fr/vernier/en</a:t>
              </a:r>
              <a:r>
                <a:rPr lang="fr-FR" dirty="0"/>
                <a:t> 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666351" y="1342233"/>
              <a:ext cx="11018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Site web :</a:t>
              </a:r>
              <a:endParaRPr lang="fr-FR" dirty="0"/>
            </a:p>
          </p:txBody>
        </p:sp>
      </p:grpSp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124427"/>
              </p:ext>
            </p:extLst>
          </p:nvPr>
        </p:nvGraphicFramePr>
        <p:xfrm>
          <a:off x="6013514" y="3527923"/>
          <a:ext cx="5979496" cy="2590800"/>
        </p:xfrm>
        <a:graphic>
          <a:graphicData uri="http://schemas.openxmlformats.org/drawingml/2006/table">
            <a:tbl>
              <a:tblPr/>
              <a:tblGrid>
                <a:gridCol w="1379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76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941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122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2594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70440">
                <a:tc>
                  <a:txBody>
                    <a:bodyPr/>
                    <a:lstStyle/>
                    <a:p>
                      <a:r>
                        <a:rPr lang="fr-FR" sz="1400" b="1" dirty="0">
                          <a:solidFill>
                            <a:schemeClr val="bg1"/>
                          </a:solidFill>
                        </a:rPr>
                        <a:t>Motif testé</a:t>
                      </a:r>
                      <a:endParaRPr lang="fr-FR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539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b="1" dirty="0">
                          <a:solidFill>
                            <a:schemeClr val="bg1"/>
                          </a:solidFill>
                        </a:rPr>
                        <a:t>2048 x 2048</a:t>
                      </a:r>
                      <a:endParaRPr lang="fr-FR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539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b="1" dirty="0">
                          <a:solidFill>
                            <a:schemeClr val="bg1"/>
                          </a:solidFill>
                        </a:rPr>
                        <a:t>1024 x 1024</a:t>
                      </a:r>
                      <a:endParaRPr lang="fr-FR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539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b="1" dirty="0">
                          <a:solidFill>
                            <a:schemeClr val="bg1"/>
                          </a:solidFill>
                        </a:rPr>
                        <a:t>512 x 512</a:t>
                      </a:r>
                      <a:endParaRPr lang="fr-FR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539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b="1" dirty="0">
                          <a:solidFill>
                            <a:schemeClr val="bg1"/>
                          </a:solidFill>
                        </a:rPr>
                        <a:t>256 x 256</a:t>
                      </a:r>
                      <a:endParaRPr lang="fr-FR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539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3271">
                <a:tc>
                  <a:txBody>
                    <a:bodyPr/>
                    <a:lstStyle/>
                    <a:p>
                      <a:r>
                        <a:rPr lang="fr-FR" sz="1400" b="1"/>
                        <a:t>Periodic Pattern Detector</a:t>
                      </a:r>
                      <a:endParaRPr lang="fr-FR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400"/>
                        <a:t>416.4 ms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400"/>
                        <a:t>110.78 ms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22.97 ms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6.4 ms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6101">
                <a:tc>
                  <a:txBody>
                    <a:bodyPr/>
                    <a:lstStyle/>
                    <a:p>
                      <a:r>
                        <a:rPr lang="fr-FR" sz="1400" b="1" dirty="0"/>
                        <a:t>Bitmap Pattern Detector (2</a:t>
                      </a:r>
                      <a:r>
                        <a:rPr lang="el-GR" sz="1400" b="1" dirty="0"/>
                        <a:t>π</a:t>
                      </a:r>
                      <a:r>
                        <a:rPr lang="en-US" sz="1400" b="1" baseline="0" dirty="0"/>
                        <a:t> </a:t>
                      </a:r>
                      <a:r>
                        <a:rPr lang="en-US" sz="1400" b="1" baseline="0" dirty="0" err="1"/>
                        <a:t>absolu</a:t>
                      </a:r>
                      <a:r>
                        <a:rPr lang="fr-FR" sz="1400" b="1" dirty="0"/>
                        <a:t>)</a:t>
                      </a:r>
                      <a:endParaRPr lang="fr-FR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400"/>
                        <a:t>1833.28 ms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400"/>
                        <a:t>467.81 ms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400"/>
                        <a:t>109.07 ms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400"/>
                        <a:t>27.19 ms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3271">
                <a:tc>
                  <a:txBody>
                    <a:bodyPr/>
                    <a:lstStyle/>
                    <a:p>
                      <a:r>
                        <a:rPr lang="fr-FR" sz="1400" b="1"/>
                        <a:t>QRCode Pattern Detector</a:t>
                      </a:r>
                      <a:endParaRPr lang="fr-FR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fr-FR" sz="14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400"/>
                        <a:t>478.59 ms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400"/>
                        <a:t>117.18 ms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400"/>
                        <a:t>29.07 ms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0440">
                <a:tc>
                  <a:txBody>
                    <a:bodyPr/>
                    <a:lstStyle/>
                    <a:p>
                      <a:r>
                        <a:rPr lang="fr-FR" sz="1400" b="1"/>
                        <a:t>Megarena Detector</a:t>
                      </a:r>
                      <a:endParaRPr lang="fr-FR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400"/>
                        <a:t>694.53 ms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400"/>
                        <a:t>173.59 ms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400"/>
                        <a:t>38.44 ms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10.32 ms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5420712" y="1434570"/>
            <a:ext cx="3312061" cy="13388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dirty="0"/>
              <a:t>Bibliothèque précompilée en C++</a:t>
            </a:r>
          </a:p>
          <a:p>
            <a:pPr>
              <a:lnSpc>
                <a:spcPct val="150000"/>
              </a:lnSpc>
            </a:pPr>
            <a:r>
              <a:rPr lang="fr-FR" dirty="0"/>
              <a:t>Documentation exhaustive</a:t>
            </a:r>
          </a:p>
          <a:p>
            <a:pPr>
              <a:lnSpc>
                <a:spcPct val="150000"/>
              </a:lnSpc>
            </a:pPr>
            <a:r>
              <a:rPr lang="fr-FR" dirty="0"/>
              <a:t>Performances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5123234" y="1699098"/>
            <a:ext cx="297478" cy="0"/>
          </a:xfrm>
          <a:prstGeom prst="straightConnector1">
            <a:avLst/>
          </a:prstGeom>
          <a:ln w="28575">
            <a:solidFill>
              <a:srgbClr val="0053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>
            <a:off x="5123234" y="2103984"/>
            <a:ext cx="297478" cy="0"/>
          </a:xfrm>
          <a:prstGeom prst="straightConnector1">
            <a:avLst/>
          </a:prstGeom>
          <a:ln w="28575">
            <a:solidFill>
              <a:srgbClr val="0053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>
            <a:off x="5171873" y="2532435"/>
            <a:ext cx="297478" cy="0"/>
          </a:xfrm>
          <a:prstGeom prst="straightConnector1">
            <a:avLst/>
          </a:prstGeom>
          <a:ln w="28575">
            <a:solidFill>
              <a:srgbClr val="0053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/>
        </p:nvPicPr>
        <p:blipFill>
          <a:blip r:link="rId10"/>
          <a:stretch>
            <a:fillRect/>
          </a:stretch>
        </p:blipFill>
        <p:spPr>
          <a:xfrm>
            <a:off x="5620445" y="2694767"/>
            <a:ext cx="4761512" cy="3891945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5013776" y="3089189"/>
            <a:ext cx="5354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Temps de calcul par type de mire et par taille d’image :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9947564" y="2309091"/>
            <a:ext cx="1761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GPU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reflexion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63825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Étalonnage de </a:t>
            </a:r>
            <a:r>
              <a:rPr lang="fr-FR" sz="2800" b="1" dirty="0" err="1">
                <a:solidFill>
                  <a:srgbClr val="005393"/>
                </a:solidFill>
              </a:rPr>
              <a:t>microrobots</a:t>
            </a:r>
            <a:r>
              <a:rPr lang="fr-FR" sz="2800" b="1" dirty="0">
                <a:solidFill>
                  <a:srgbClr val="005393"/>
                </a:solidFill>
              </a:rPr>
              <a:t> à articulations souples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5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  <a:solidFill>
            <a:srgbClr val="005393"/>
          </a:solidFill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  <a:solidFill>
            <a:srgbClr val="005393"/>
          </a:solidFill>
        </p:grpSpPr>
        <p:sp>
          <p:nvSpPr>
            <p:cNvPr id="116" name="Hexagone 115">
              <a:extLst>
                <a:ext uri="{FF2B5EF4-FFF2-40B4-BE49-F238E27FC236}">
                  <a16:creationId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E5CC9E7A-E2D0-458F-9850-AB6DB017E748}"/>
              </a:ext>
            </a:extLst>
          </p:cNvPr>
          <p:cNvGrpSpPr/>
          <p:nvPr/>
        </p:nvGrpSpPr>
        <p:grpSpPr>
          <a:xfrm>
            <a:off x="7830000" y="565476"/>
            <a:ext cx="4358292" cy="1259406"/>
            <a:chOff x="7830000" y="565476"/>
            <a:chExt cx="4358292" cy="1259406"/>
          </a:xfrm>
        </p:grpSpPr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25B58480-AF96-44F7-872B-C382B30274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link="rId6"/>
            <a:srcRect l="17004" t="4310" r="17444" b="17587"/>
            <a:stretch>
              <a:fillRect/>
            </a:stretch>
          </p:blipFill>
          <p:spPr>
            <a:xfrm>
              <a:off x="7830000" y="565476"/>
              <a:ext cx="1095684" cy="1259406"/>
            </a:xfrm>
            <a:custGeom>
              <a:avLst/>
              <a:gdLst>
                <a:gd name="connsiteX0" fmla="*/ 982132 w 1964266"/>
                <a:gd name="connsiteY0" fmla="*/ 0 h 2257777"/>
                <a:gd name="connsiteX1" fmla="*/ 1964266 w 1964266"/>
                <a:gd name="connsiteY1" fmla="*/ 491067 h 2257777"/>
                <a:gd name="connsiteX2" fmla="*/ 1964266 w 1964266"/>
                <a:gd name="connsiteY2" fmla="*/ 1766711 h 2257777"/>
                <a:gd name="connsiteX3" fmla="*/ 982132 w 1964266"/>
                <a:gd name="connsiteY3" fmla="*/ 2257777 h 2257777"/>
                <a:gd name="connsiteX4" fmla="*/ 0 w 1964266"/>
                <a:gd name="connsiteY4" fmla="*/ 1766711 h 2257777"/>
                <a:gd name="connsiteX5" fmla="*/ 0 w 1964266"/>
                <a:gd name="connsiteY5" fmla="*/ 491067 h 2257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64266" h="2257777">
                  <a:moveTo>
                    <a:pt x="982132" y="0"/>
                  </a:moveTo>
                  <a:lnTo>
                    <a:pt x="1964266" y="491067"/>
                  </a:lnTo>
                  <a:lnTo>
                    <a:pt x="1964266" y="1766711"/>
                  </a:lnTo>
                  <a:lnTo>
                    <a:pt x="982132" y="2257777"/>
                  </a:lnTo>
                  <a:lnTo>
                    <a:pt x="0" y="1766711"/>
                  </a:lnTo>
                  <a:lnTo>
                    <a:pt x="0" y="491067"/>
                  </a:lnTo>
                  <a:close/>
                </a:path>
              </a:pathLst>
            </a:custGeom>
            <a:ln w="19050">
              <a:solidFill>
                <a:srgbClr val="005393"/>
              </a:solidFill>
            </a:ln>
          </p:spPr>
        </p:pic>
        <p:sp>
          <p:nvSpPr>
            <p:cNvPr id="6" name="TextBox 5"/>
            <p:cNvSpPr txBox="1"/>
            <p:nvPr/>
          </p:nvSpPr>
          <p:spPr>
            <a:xfrm>
              <a:off x="9048874" y="718126"/>
              <a:ext cx="3139418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b="1" dirty="0"/>
                <a:t>Benjamin </a:t>
              </a:r>
              <a:r>
                <a:rPr lang="fr-FR" sz="1400" b="1" dirty="0" err="1"/>
                <a:t>Mauzé</a:t>
              </a:r>
              <a:endParaRPr lang="fr-FR" sz="1400" b="1" dirty="0"/>
            </a:p>
            <a:p>
              <a:r>
                <a:rPr lang="fr-FR" sz="1400" dirty="0"/>
                <a:t>Thèse soutenue le 11/01/21</a:t>
              </a:r>
            </a:p>
            <a:p>
              <a:r>
                <a:rPr lang="en-US" sz="1400" dirty="0" err="1"/>
                <a:t>Encadré</a:t>
              </a:r>
              <a:r>
                <a:rPr lang="en-US" sz="1400" dirty="0"/>
                <a:t> par G. Laurent, R. </a:t>
              </a:r>
              <a:r>
                <a:rPr lang="en-US" sz="1400" dirty="0" err="1"/>
                <a:t>Dahmouche</a:t>
              </a:r>
              <a:r>
                <a:rPr lang="en-US" sz="1400" dirty="0"/>
                <a:t> et C. </a:t>
              </a:r>
              <a:r>
                <a:rPr lang="en-US" sz="1400" dirty="0" err="1"/>
                <a:t>Clévy</a:t>
              </a:r>
              <a:endParaRPr lang="fr-FR" sz="1400" dirty="0"/>
            </a:p>
          </p:txBody>
        </p:sp>
      </p:grpSp>
      <p:pic>
        <p:nvPicPr>
          <p:cNvPr id="14" name="Image 13">
            <a:extLst>
              <a:ext uri="{FF2B5EF4-FFF2-40B4-BE49-F238E27FC236}">
                <a16:creationId xmlns:a16="http://schemas.microsoft.com/office/drawing/2014/main" id="{31E846B4-8F77-4A1C-B0A9-5B76C567BED6}"/>
              </a:ext>
            </a:extLst>
          </p:cNvPr>
          <p:cNvPicPr>
            <a:picLocks noChangeAspect="1"/>
          </p:cNvPicPr>
          <p:nvPr/>
        </p:nvPicPr>
        <p:blipFill>
          <a:blip r:link="rId7"/>
          <a:stretch>
            <a:fillRect/>
          </a:stretch>
        </p:blipFill>
        <p:spPr>
          <a:xfrm>
            <a:off x="3488247" y="797851"/>
            <a:ext cx="4201784" cy="4192787"/>
          </a:xfrm>
          <a:prstGeom prst="rect">
            <a:avLst/>
          </a:prstGeom>
        </p:spPr>
      </p:pic>
      <p:graphicFrame>
        <p:nvGraphicFramePr>
          <p:cNvPr id="64" name="Diagramme 63">
            <a:extLst>
              <a:ext uri="{FF2B5EF4-FFF2-40B4-BE49-F238E27FC236}">
                <a16:creationId xmlns:a16="http://schemas.microsoft.com/office/drawing/2014/main" id="{DD979C65-A0EA-4A7F-85B6-0997E39D46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50213400"/>
              </p:ext>
            </p:extLst>
          </p:nvPr>
        </p:nvGraphicFramePr>
        <p:xfrm>
          <a:off x="7560000" y="2160000"/>
          <a:ext cx="4154567" cy="32579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aphicFrame>
        <p:nvGraphicFramePr>
          <p:cNvPr id="57" name="Diagramme 56">
            <a:extLst>
              <a:ext uri="{FF2B5EF4-FFF2-40B4-BE49-F238E27FC236}">
                <a16:creationId xmlns:a16="http://schemas.microsoft.com/office/drawing/2014/main" id="{5774E2D8-EEE6-48D7-A704-144F71418B4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3436733"/>
              </p:ext>
            </p:extLst>
          </p:nvPr>
        </p:nvGraphicFramePr>
        <p:xfrm>
          <a:off x="7559999" y="2160000"/>
          <a:ext cx="4154567" cy="32579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91D260CF-8C76-4198-AD50-8D6391BA389D}"/>
              </a:ext>
            </a:extLst>
          </p:cNvPr>
          <p:cNvSpPr/>
          <p:nvPr/>
        </p:nvSpPr>
        <p:spPr>
          <a:xfrm>
            <a:off x="5813778" y="5678360"/>
            <a:ext cx="6283096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500" dirty="0" err="1"/>
              <a:t>Mauzé</a:t>
            </a:r>
            <a:r>
              <a:rPr lang="en-US" sz="1500" dirty="0"/>
              <a:t>, B., </a:t>
            </a:r>
            <a:r>
              <a:rPr lang="en-US" sz="1500" dirty="0" err="1"/>
              <a:t>Dahmouche</a:t>
            </a:r>
            <a:r>
              <a:rPr lang="en-US" sz="1500" dirty="0"/>
              <a:t>, R., Laurent, G. J., </a:t>
            </a:r>
            <a:r>
              <a:rPr lang="en-US" sz="1500" u="sng" dirty="0"/>
              <a:t>André, A. N., </a:t>
            </a:r>
            <a:r>
              <a:rPr lang="en-US" sz="1500" dirty="0" err="1"/>
              <a:t>Rougeot</a:t>
            </a:r>
            <a:r>
              <a:rPr lang="en-US" sz="1500" dirty="0"/>
              <a:t>, P., Sandoz, P., &amp; </a:t>
            </a:r>
            <a:r>
              <a:rPr lang="en-US" sz="1500" dirty="0" err="1"/>
              <a:t>Clévy</a:t>
            </a:r>
            <a:r>
              <a:rPr lang="en-US" sz="1500" dirty="0"/>
              <a:t>, C. (2020). </a:t>
            </a:r>
            <a:r>
              <a:rPr lang="en-US" sz="1500" b="1" dirty="0"/>
              <a:t>Nanometer precision with a planar parallel continuum robot.</a:t>
            </a:r>
            <a:r>
              <a:rPr lang="en-US" sz="1500" dirty="0"/>
              <a:t> </a:t>
            </a:r>
            <a:r>
              <a:rPr lang="en-US" sz="1500" i="1" dirty="0"/>
              <a:t>IEEE Robotics and Automation Letters</a:t>
            </a:r>
            <a:r>
              <a:rPr lang="en-US" sz="1500" dirty="0"/>
              <a:t>, </a:t>
            </a:r>
            <a:r>
              <a:rPr lang="en-US" sz="1500" i="1" dirty="0"/>
              <a:t>5</a:t>
            </a:r>
            <a:r>
              <a:rPr lang="en-US" sz="1500" dirty="0"/>
              <a:t>(3), 3806-3813.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link="rId18"/>
          <a:stretch>
            <a:fillRect/>
          </a:stretch>
        </p:blipFill>
        <p:spPr>
          <a:xfrm>
            <a:off x="0" y="1151976"/>
            <a:ext cx="3417860" cy="3284594"/>
          </a:xfrm>
          <a:prstGeom prst="rect">
            <a:avLst/>
          </a:prstGeom>
        </p:spPr>
      </p:pic>
      <p:pic>
        <p:nvPicPr>
          <p:cNvPr id="10" name="robot_oscar_icra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456612" y="875516"/>
            <a:ext cx="7068194" cy="397585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-892376" y="5354548"/>
            <a:ext cx="20329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arenR"/>
            </a:pPr>
            <a:r>
              <a:rPr lang="en-US" dirty="0"/>
              <a:t>Robot Oscar</a:t>
            </a:r>
          </a:p>
          <a:p>
            <a:pPr marL="342900" indent="-342900">
              <a:buAutoNum type="arabicParenR"/>
            </a:pPr>
            <a:r>
              <a:rPr lang="en-US" dirty="0"/>
              <a:t>Robot Benjamin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20474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4388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  <p:bldLst>
      <p:bldGraphic spid="64" grpId="0">
        <p:bldAsOne/>
      </p:bldGraphic>
      <p:bldGraphic spid="57" grpId="0">
        <p:bldAsOne/>
      </p:bldGraphic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single_fiber_compression_test_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498416" y="659078"/>
            <a:ext cx="8394546" cy="5824677"/>
          </a:xfrm>
          <a:prstGeom prst="rect">
            <a:avLst/>
          </a:prstGeom>
        </p:spPr>
      </p:pic>
      <p:graphicFrame>
        <p:nvGraphicFramePr>
          <p:cNvPr id="57" name="Diagramme 56">
            <a:extLst>
              <a:ext uri="{FF2B5EF4-FFF2-40B4-BE49-F238E27FC236}">
                <a16:creationId xmlns:a16="http://schemas.microsoft.com/office/drawing/2014/main" id="{435FC93D-9B43-4ECD-A382-101A2127CE0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58195137"/>
              </p:ext>
            </p:extLst>
          </p:nvPr>
        </p:nvGraphicFramePr>
        <p:xfrm>
          <a:off x="7560000" y="2001957"/>
          <a:ext cx="4154567" cy="32579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Mesure duale force – déplacement sur fibre végétale 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11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  <a:solidFill>
            <a:srgbClr val="005393"/>
          </a:solidFill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  <a:solidFill>
            <a:srgbClr val="005393"/>
          </a:solidFill>
        </p:grpSpPr>
        <p:sp>
          <p:nvSpPr>
            <p:cNvPr id="116" name="Hexagone 115">
              <a:extLst>
                <a:ext uri="{FF2B5EF4-FFF2-40B4-BE49-F238E27FC236}">
                  <a16:creationId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56" name="Picture 55">
            <a:extLst>
              <a:ext uri="{FF2B5EF4-FFF2-40B4-BE49-F238E27FC236}">
                <a16:creationId xmlns:a16="http://schemas.microsoft.com/office/drawing/2014/main" id="{19844A1B-96EB-41F4-96AB-7DC3C89EFEEA}"/>
              </a:ext>
            </a:extLst>
          </p:cNvPr>
          <p:cNvPicPr>
            <a:picLocks noChangeAspect="1"/>
          </p:cNvPicPr>
          <p:nvPr/>
        </p:nvPicPr>
        <p:blipFill>
          <a:blip r:link="rId12"/>
          <a:srcRect l="1812" t="3138" r="1478" b="11138"/>
          <a:stretch>
            <a:fillRect/>
          </a:stretch>
        </p:blipFill>
        <p:spPr>
          <a:xfrm>
            <a:off x="7830000" y="565200"/>
            <a:ext cx="1095685" cy="1259407"/>
          </a:xfrm>
          <a:custGeom>
            <a:avLst/>
            <a:gdLst>
              <a:gd name="connsiteX0" fmla="*/ 675243 w 1350486"/>
              <a:gd name="connsiteY0" fmla="*/ 0 h 1552282"/>
              <a:gd name="connsiteX1" fmla="*/ 1350486 w 1350486"/>
              <a:gd name="connsiteY1" fmla="*/ 337622 h 1552282"/>
              <a:gd name="connsiteX2" fmla="*/ 1350486 w 1350486"/>
              <a:gd name="connsiteY2" fmla="*/ 1214661 h 1552282"/>
              <a:gd name="connsiteX3" fmla="*/ 675243 w 1350486"/>
              <a:gd name="connsiteY3" fmla="*/ 1552282 h 1552282"/>
              <a:gd name="connsiteX4" fmla="*/ 0 w 1350486"/>
              <a:gd name="connsiteY4" fmla="*/ 1214661 h 1552282"/>
              <a:gd name="connsiteX5" fmla="*/ 0 w 1350486"/>
              <a:gd name="connsiteY5" fmla="*/ 337622 h 1552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50486" h="1552282">
                <a:moveTo>
                  <a:pt x="675243" y="0"/>
                </a:moveTo>
                <a:lnTo>
                  <a:pt x="1350486" y="337622"/>
                </a:lnTo>
                <a:lnTo>
                  <a:pt x="1350486" y="1214661"/>
                </a:lnTo>
                <a:lnTo>
                  <a:pt x="675243" y="1552282"/>
                </a:lnTo>
                <a:lnTo>
                  <a:pt x="0" y="1214661"/>
                </a:lnTo>
                <a:lnTo>
                  <a:pt x="0" y="337622"/>
                </a:lnTo>
                <a:close/>
              </a:path>
            </a:pathLst>
          </a:custGeom>
          <a:ln w="19050">
            <a:solidFill>
              <a:srgbClr val="005393"/>
            </a:solidFill>
          </a:ln>
        </p:spPr>
      </p:pic>
      <p:sp>
        <p:nvSpPr>
          <p:cNvPr id="52" name="TextBox 5">
            <a:extLst>
              <a:ext uri="{FF2B5EF4-FFF2-40B4-BE49-F238E27FC236}">
                <a16:creationId xmlns:a16="http://schemas.microsoft.com/office/drawing/2014/main" id="{5A7AD0B5-1CA8-413C-A4FC-1CDF857D3BF8}"/>
              </a:ext>
            </a:extLst>
          </p:cNvPr>
          <p:cNvSpPr txBox="1"/>
          <p:nvPr/>
        </p:nvSpPr>
        <p:spPr>
          <a:xfrm>
            <a:off x="9048874" y="718126"/>
            <a:ext cx="264641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/>
              <a:t>Jason Govilas</a:t>
            </a:r>
          </a:p>
          <a:p>
            <a:r>
              <a:rPr lang="fr-FR" sz="1400"/>
              <a:t>En thèse depuis oct. 2019</a:t>
            </a:r>
          </a:p>
          <a:p>
            <a:r>
              <a:rPr lang="fr-FR" sz="1400"/>
              <a:t>Encadré par V. Placet, C. Clévy et J. Beaugrand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E5CCA24-020A-4228-95E5-BE874FF76021}"/>
              </a:ext>
            </a:extLst>
          </p:cNvPr>
          <p:cNvSpPr/>
          <p:nvPr/>
        </p:nvSpPr>
        <p:spPr>
          <a:xfrm>
            <a:off x="7448735" y="5356047"/>
            <a:ext cx="468133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200" u="sng" dirty="0"/>
              <a:t>André, A. N., </a:t>
            </a:r>
            <a:r>
              <a:rPr lang="en-US" sz="1200" dirty="0"/>
              <a:t>Lehmann, 0., </a:t>
            </a:r>
            <a:r>
              <a:rPr lang="en-US" sz="1200" dirty="0" err="1"/>
              <a:t>Govilas</a:t>
            </a:r>
            <a:r>
              <a:rPr lang="en-US" sz="1200" dirty="0"/>
              <a:t>, J., Laurent, G. J., </a:t>
            </a:r>
            <a:r>
              <a:rPr lang="en-US" sz="1200" dirty="0" err="1"/>
              <a:t>Saa</a:t>
            </a:r>
            <a:r>
              <a:rPr lang="en-US" sz="1200" dirty="0"/>
              <a:t>-dana, H., Sandoz, P., Gauthier, V., Lefevre, A., </a:t>
            </a:r>
            <a:r>
              <a:rPr lang="en-US" sz="1200" dirty="0" err="1"/>
              <a:t>Bolopion</a:t>
            </a:r>
            <a:r>
              <a:rPr lang="en-US" sz="1200" dirty="0"/>
              <a:t>, A., Agnus, J.,</a:t>
            </a:r>
            <a:r>
              <a:rPr lang="en-US" sz="1200" dirty="0" err="1"/>
              <a:t>Placet</a:t>
            </a:r>
            <a:r>
              <a:rPr lang="en-US" sz="1200" dirty="0"/>
              <a:t>, V., &amp; </a:t>
            </a:r>
            <a:r>
              <a:rPr lang="en-US" sz="1200" dirty="0" err="1"/>
              <a:t>Clévy</a:t>
            </a:r>
            <a:r>
              <a:rPr lang="en-US" sz="1200" dirty="0"/>
              <a:t>, C. </a:t>
            </a:r>
            <a:r>
              <a:rPr lang="en-US" sz="1200" b="1" dirty="0"/>
              <a:t>Robotic Micro-Assembly of Fluidic Chips and Single Fiber Compression Test Based-on XYΘ Visual Measurement with High-Precision Fiducial Markers</a:t>
            </a:r>
            <a:r>
              <a:rPr lang="en-US" sz="1200" b="1" i="1" dirty="0"/>
              <a:t>. </a:t>
            </a:r>
            <a:r>
              <a:rPr lang="en-US" sz="1200" i="1" dirty="0"/>
              <a:t>IEEE Transactions </a:t>
            </a:r>
            <a:r>
              <a:rPr lang="en-US" sz="1200" i="1" dirty="0" err="1"/>
              <a:t>onAutomation</a:t>
            </a:r>
            <a:r>
              <a:rPr lang="en-US" sz="1200" i="1" dirty="0"/>
              <a:t> Science and Engineering, </a:t>
            </a:r>
            <a:r>
              <a:rPr lang="en-US" sz="1200" dirty="0" err="1"/>
              <a:t>soumis</a:t>
            </a:r>
            <a:r>
              <a:rPr lang="en-US" sz="1200" dirty="0"/>
              <a:t> </a:t>
            </a:r>
            <a:r>
              <a:rPr lang="en-US" sz="1200" dirty="0" err="1"/>
              <a:t>en</a:t>
            </a:r>
            <a:r>
              <a:rPr lang="en-US" sz="1200" dirty="0"/>
              <a:t> </a:t>
            </a:r>
            <a:r>
              <a:rPr lang="en-US" sz="1200" dirty="0" err="1"/>
              <a:t>juillet</a:t>
            </a:r>
            <a:r>
              <a:rPr lang="en-US" sz="1200" dirty="0"/>
              <a:t> 2021</a:t>
            </a:r>
            <a:endParaRPr lang="en-US" sz="1200" i="1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2557560" y="2560935"/>
            <a:ext cx="407300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471359" y="2220678"/>
            <a:ext cx="6495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50 </a:t>
            </a:r>
            <a:r>
              <a:rPr lang="el-GR" sz="1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μ</a:t>
            </a:r>
            <a:r>
              <a:rPr lang="en-US" sz="1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399735" y="871848"/>
            <a:ext cx="1266093" cy="3230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link="rId13"/>
          <a:stretch>
            <a:fillRect/>
          </a:stretch>
        </p:blipFill>
        <p:spPr>
          <a:xfrm>
            <a:off x="311370" y="1057999"/>
            <a:ext cx="3603630" cy="2168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793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733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02938FC7-B7DE-49A5-BB81-53A8868BCF5B}"/>
              </a:ext>
            </a:extLst>
          </p:cNvPr>
          <p:cNvPicPr>
            <a:picLocks noChangeAspect="1"/>
          </p:cNvPicPr>
          <p:nvPr/>
        </p:nvPicPr>
        <p:blipFill rotWithShape="1">
          <a:blip r:link="rId3"/>
          <a:srcRect l="28349" t="8346" r="16010" b="8222"/>
          <a:stretch>
            <a:fillRect/>
          </a:stretch>
        </p:blipFill>
        <p:spPr>
          <a:xfrm rot="5400000">
            <a:off x="3034830" y="269993"/>
            <a:ext cx="2804531" cy="3154043"/>
          </a:xfrm>
          <a:prstGeom prst="rect">
            <a:avLst/>
          </a:prstGeom>
          <a:ln w="12700">
            <a:solidFill>
              <a:srgbClr val="005393"/>
            </a:solidFill>
          </a:ln>
        </p:spPr>
      </p:pic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Introduction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4"/>
          <a:srcRect l="50642"/>
          <a:stretch/>
        </p:blipFill>
        <p:spPr bwMode="auto">
          <a:xfrm>
            <a:off x="10308336" y="0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05393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116" name="Hexagone 115">
              <a:extLst>
                <a:ext uri="{FF2B5EF4-FFF2-40B4-BE49-F238E27FC236}">
                  <a16:creationId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711481"/>
            <a:ext cx="101443" cy="140351"/>
            <a:chOff x="1956991" y="5966882"/>
            <a:chExt cx="104608" cy="144730"/>
          </a:xfrm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pic>
        <p:nvPicPr>
          <p:cNvPr id="13" name="Image 12">
            <a:extLst>
              <a:ext uri="{FF2B5EF4-FFF2-40B4-BE49-F238E27FC236}">
                <a16:creationId xmlns:a16="http://schemas.microsoft.com/office/drawing/2014/main" id="{532B16EB-8238-4485-8E17-2327973D3DBE}"/>
              </a:ext>
            </a:extLst>
          </p:cNvPr>
          <p:cNvPicPr>
            <a:picLocks noChangeAspect="1"/>
          </p:cNvPicPr>
          <p:nvPr/>
        </p:nvPicPr>
        <p:blipFill>
          <a:blip r:link="rId5"/>
          <a:stretch>
            <a:fillRect/>
          </a:stretch>
        </p:blipFill>
        <p:spPr>
          <a:xfrm>
            <a:off x="3483879" y="3383197"/>
            <a:ext cx="2041354" cy="2719631"/>
          </a:xfrm>
          <a:prstGeom prst="rect">
            <a:avLst/>
          </a:prstGeom>
          <a:ln w="12700">
            <a:solidFill>
              <a:srgbClr val="005393"/>
            </a:solidFill>
          </a:ln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F93FC2EB-2D92-4870-82EF-A16E5741E055}"/>
              </a:ext>
            </a:extLst>
          </p:cNvPr>
          <p:cNvPicPr>
            <a:picLocks noChangeAspect="1"/>
          </p:cNvPicPr>
          <p:nvPr/>
        </p:nvPicPr>
        <p:blipFill rotWithShape="1">
          <a:blip r:link="rId6"/>
          <a:srcRect r="51868"/>
          <a:stretch/>
        </p:blipFill>
        <p:spPr>
          <a:xfrm>
            <a:off x="6286921" y="2572404"/>
            <a:ext cx="2877770" cy="1771388"/>
          </a:xfrm>
          <a:prstGeom prst="rect">
            <a:avLst/>
          </a:prstGeom>
          <a:ln w="12700">
            <a:solidFill>
              <a:srgbClr val="005393"/>
            </a:solidFill>
          </a:ln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075D8E0F-64A3-4311-9839-3F7EF46BF3D9}"/>
              </a:ext>
            </a:extLst>
          </p:cNvPr>
          <p:cNvSpPr/>
          <p:nvPr/>
        </p:nvSpPr>
        <p:spPr>
          <a:xfrm>
            <a:off x="3448097" y="6108525"/>
            <a:ext cx="163447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/>
              <a:t>(Till, J., 2017)</a:t>
            </a:r>
          </a:p>
        </p:txBody>
      </p:sp>
      <p:pic>
        <p:nvPicPr>
          <p:cNvPr id="25" name="Image 24">
            <a:extLst>
              <a:ext uri="{FF2B5EF4-FFF2-40B4-BE49-F238E27FC236}">
                <a16:creationId xmlns:a16="http://schemas.microsoft.com/office/drawing/2014/main" id="{B36C0166-3DDD-43EA-922D-EDC5EFB85717}"/>
              </a:ext>
            </a:extLst>
          </p:cNvPr>
          <p:cNvPicPr>
            <a:picLocks noChangeAspect="1"/>
          </p:cNvPicPr>
          <p:nvPr/>
        </p:nvPicPr>
        <p:blipFill rotWithShape="1">
          <a:blip r:link="rId7"/>
          <a:srcRect l="1088" t="1233" r="1187" b="1886"/>
          <a:stretch/>
        </p:blipFill>
        <p:spPr>
          <a:xfrm>
            <a:off x="6275755" y="488207"/>
            <a:ext cx="2888936" cy="1911432"/>
          </a:xfrm>
          <a:prstGeom prst="rect">
            <a:avLst/>
          </a:prstGeom>
          <a:ln w="12700">
            <a:solidFill>
              <a:srgbClr val="005393"/>
            </a:solidFill>
          </a:ln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link="rId8"/>
          <a:stretch>
            <a:fillRect/>
          </a:stretch>
        </p:blipFill>
        <p:spPr>
          <a:xfrm>
            <a:off x="79771" y="1658251"/>
            <a:ext cx="2700533" cy="359969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link="rId9"/>
          <a:stretch>
            <a:fillRect/>
          </a:stretch>
        </p:blipFill>
        <p:spPr>
          <a:xfrm>
            <a:off x="9480560" y="1658251"/>
            <a:ext cx="2700533" cy="359969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link="rId10"/>
          <a:srcRect r="41814" b="50777"/>
          <a:stretch/>
        </p:blipFill>
        <p:spPr>
          <a:xfrm>
            <a:off x="6275755" y="4463711"/>
            <a:ext cx="2873364" cy="1893960"/>
          </a:xfrm>
          <a:prstGeom prst="rect">
            <a:avLst/>
          </a:prstGeom>
          <a:ln w="12700">
            <a:solidFill>
              <a:srgbClr val="005393"/>
            </a:solidFill>
          </a:ln>
        </p:spPr>
      </p:pic>
    </p:spTree>
    <p:extLst>
      <p:ext uri="{BB962C8B-B14F-4D97-AF65-F5344CB8AC3E}">
        <p14:creationId xmlns:p14="http://schemas.microsoft.com/office/powerpoint/2010/main" val="1693019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Micro-assemblage de puces micro-fluidiques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5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  <a:solidFill>
            <a:srgbClr val="005393"/>
          </a:solidFill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  <a:solidFill>
            <a:srgbClr val="005393"/>
          </a:solidFill>
        </p:grpSpPr>
        <p:sp>
          <p:nvSpPr>
            <p:cNvPr id="116" name="Hexagone 115">
              <a:extLst>
                <a:ext uri="{FF2B5EF4-FFF2-40B4-BE49-F238E27FC236}">
                  <a16:creationId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  <a:solidFill>
            <a:srgbClr val="005393"/>
          </a:solidFill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2" name="assemblage_puces_hp_codes0001-1300">
            <a:hlinkClick r:id="" action="ppaction://media"/>
            <a:extLst>
              <a:ext uri="{FF2B5EF4-FFF2-40B4-BE49-F238E27FC236}">
                <a16:creationId xmlns:a16="http://schemas.microsoft.com/office/drawing/2014/main" id="{54FD7137-318B-4888-B8DC-1751C32DB30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41374" y="750927"/>
            <a:ext cx="6585386" cy="3704279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B99FB250-578F-4885-85CC-9FF1BA93404C}"/>
              </a:ext>
            </a:extLst>
          </p:cNvPr>
          <p:cNvPicPr>
            <a:picLocks noChangeAspect="1"/>
          </p:cNvPicPr>
          <p:nvPr/>
        </p:nvPicPr>
        <p:blipFill>
          <a:blip r:link="rId7"/>
          <a:srcRect l="259" t="5969" r="497" b="9752"/>
          <a:stretch>
            <a:fillRect/>
          </a:stretch>
        </p:blipFill>
        <p:spPr>
          <a:xfrm>
            <a:off x="7830000" y="565200"/>
            <a:ext cx="1095685" cy="1259407"/>
          </a:xfrm>
          <a:custGeom>
            <a:avLst/>
            <a:gdLst>
              <a:gd name="connsiteX0" fmla="*/ 675243 w 1350486"/>
              <a:gd name="connsiteY0" fmla="*/ 0 h 1552282"/>
              <a:gd name="connsiteX1" fmla="*/ 1350486 w 1350486"/>
              <a:gd name="connsiteY1" fmla="*/ 337622 h 1552282"/>
              <a:gd name="connsiteX2" fmla="*/ 1350486 w 1350486"/>
              <a:gd name="connsiteY2" fmla="*/ 1214661 h 1552282"/>
              <a:gd name="connsiteX3" fmla="*/ 675243 w 1350486"/>
              <a:gd name="connsiteY3" fmla="*/ 1552282 h 1552282"/>
              <a:gd name="connsiteX4" fmla="*/ 0 w 1350486"/>
              <a:gd name="connsiteY4" fmla="*/ 1214661 h 1552282"/>
              <a:gd name="connsiteX5" fmla="*/ 0 w 1350486"/>
              <a:gd name="connsiteY5" fmla="*/ 337622 h 1552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50486" h="1552282">
                <a:moveTo>
                  <a:pt x="675243" y="0"/>
                </a:moveTo>
                <a:lnTo>
                  <a:pt x="1350486" y="337622"/>
                </a:lnTo>
                <a:lnTo>
                  <a:pt x="1350486" y="1214661"/>
                </a:lnTo>
                <a:lnTo>
                  <a:pt x="675243" y="1552282"/>
                </a:lnTo>
                <a:lnTo>
                  <a:pt x="0" y="1214661"/>
                </a:lnTo>
                <a:lnTo>
                  <a:pt x="0" y="337622"/>
                </a:lnTo>
                <a:close/>
              </a:path>
            </a:pathLst>
          </a:custGeom>
          <a:ln w="19050">
            <a:solidFill>
              <a:srgbClr val="005393"/>
            </a:solidFill>
          </a:ln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835374D6-36A0-4643-93CD-1DB710E3DC49}"/>
              </a:ext>
            </a:extLst>
          </p:cNvPr>
          <p:cNvSpPr/>
          <p:nvPr/>
        </p:nvSpPr>
        <p:spPr>
          <a:xfrm>
            <a:off x="7448735" y="5356047"/>
            <a:ext cx="468133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200" u="sng" dirty="0"/>
              <a:t>André, A. N., </a:t>
            </a:r>
            <a:r>
              <a:rPr lang="en-US" sz="1200" dirty="0"/>
              <a:t>Lehmann, 0., </a:t>
            </a:r>
            <a:r>
              <a:rPr lang="en-US" sz="1200" dirty="0" err="1"/>
              <a:t>Govilas</a:t>
            </a:r>
            <a:r>
              <a:rPr lang="en-US" sz="1200" dirty="0"/>
              <a:t>, J., Laurent, G. J., </a:t>
            </a:r>
            <a:r>
              <a:rPr lang="en-US" sz="1200" dirty="0" err="1"/>
              <a:t>Saa</a:t>
            </a:r>
            <a:r>
              <a:rPr lang="en-US" sz="1200" dirty="0"/>
              <a:t>-dana, H., Sandoz, P., Gauthier, V., Lefevre, A., </a:t>
            </a:r>
            <a:r>
              <a:rPr lang="en-US" sz="1200" dirty="0" err="1"/>
              <a:t>Bolopion</a:t>
            </a:r>
            <a:r>
              <a:rPr lang="en-US" sz="1200" dirty="0"/>
              <a:t>, A., Agnus, J.,</a:t>
            </a:r>
            <a:r>
              <a:rPr lang="en-US" sz="1200" dirty="0" err="1"/>
              <a:t>Placet</a:t>
            </a:r>
            <a:r>
              <a:rPr lang="en-US" sz="1200" dirty="0"/>
              <a:t>, V., &amp; </a:t>
            </a:r>
            <a:r>
              <a:rPr lang="en-US" sz="1200" dirty="0" err="1"/>
              <a:t>Clévy</a:t>
            </a:r>
            <a:r>
              <a:rPr lang="en-US" sz="1200" dirty="0"/>
              <a:t>, C. </a:t>
            </a:r>
            <a:r>
              <a:rPr lang="en-US" sz="1200" b="1" dirty="0"/>
              <a:t>Robotic Micro-Assembly of Fluidic Chips and Single Fiber Compression Test Based-on XYΘ Visual Measurement with High-Precision Fiducial Markers</a:t>
            </a:r>
            <a:r>
              <a:rPr lang="en-US" sz="1200" b="1" i="1" dirty="0"/>
              <a:t>. </a:t>
            </a:r>
            <a:r>
              <a:rPr lang="en-US" sz="1200" i="1" dirty="0"/>
              <a:t>IEEE Transactions </a:t>
            </a:r>
            <a:r>
              <a:rPr lang="en-US" sz="1200" i="1" dirty="0" err="1"/>
              <a:t>onAutomation</a:t>
            </a:r>
            <a:r>
              <a:rPr lang="en-US" sz="1200" i="1" dirty="0"/>
              <a:t> Science and Engineering, </a:t>
            </a:r>
            <a:r>
              <a:rPr lang="en-US" sz="1200" dirty="0" err="1"/>
              <a:t>soumis</a:t>
            </a:r>
            <a:r>
              <a:rPr lang="en-US" sz="1200" dirty="0"/>
              <a:t> </a:t>
            </a:r>
            <a:r>
              <a:rPr lang="en-US" sz="1200" dirty="0" err="1"/>
              <a:t>en</a:t>
            </a:r>
            <a:r>
              <a:rPr lang="en-US" sz="1200" dirty="0"/>
              <a:t> </a:t>
            </a:r>
            <a:r>
              <a:rPr lang="en-US" sz="1200" dirty="0" err="1"/>
              <a:t>juillet</a:t>
            </a:r>
            <a:r>
              <a:rPr lang="en-US" sz="1200" dirty="0"/>
              <a:t> 2021</a:t>
            </a:r>
            <a:endParaRPr lang="en-US" sz="1200" i="1" dirty="0"/>
          </a:p>
        </p:txBody>
      </p:sp>
      <p:sp>
        <p:nvSpPr>
          <p:cNvPr id="52" name="TextBox 5">
            <a:extLst>
              <a:ext uri="{FF2B5EF4-FFF2-40B4-BE49-F238E27FC236}">
                <a16:creationId xmlns:a16="http://schemas.microsoft.com/office/drawing/2014/main" id="{57EC6CAD-D8E9-4B66-B1EE-47AEB3A79D68}"/>
              </a:ext>
            </a:extLst>
          </p:cNvPr>
          <p:cNvSpPr txBox="1"/>
          <p:nvPr/>
        </p:nvSpPr>
        <p:spPr>
          <a:xfrm>
            <a:off x="9048874" y="718126"/>
            <a:ext cx="26464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/>
              <a:t>Olivier Lehmann</a:t>
            </a:r>
          </a:p>
          <a:p>
            <a:r>
              <a:rPr lang="fr-FR" sz="1400" dirty="0"/>
              <a:t>Ingénieur de recherche</a:t>
            </a:r>
          </a:p>
        </p:txBody>
      </p:sp>
      <p:graphicFrame>
        <p:nvGraphicFramePr>
          <p:cNvPr id="57" name="Diagramme 56">
            <a:extLst>
              <a:ext uri="{FF2B5EF4-FFF2-40B4-BE49-F238E27FC236}">
                <a16:creationId xmlns:a16="http://schemas.microsoft.com/office/drawing/2014/main" id="{7E1DA638-7999-48A9-BADA-569A217034A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52733516"/>
              </p:ext>
            </p:extLst>
          </p:nvPr>
        </p:nvGraphicFramePr>
        <p:xfrm>
          <a:off x="7560000" y="1934220"/>
          <a:ext cx="4154567" cy="32579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 rotWithShape="1">
          <a:blip r:link="rId13"/>
          <a:srcRect b="58087"/>
          <a:stretch/>
        </p:blipFill>
        <p:spPr>
          <a:xfrm>
            <a:off x="2998796" y="4518212"/>
            <a:ext cx="3827964" cy="2011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161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1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>
            <a:extLst>
              <a:ext uri="{FF2B5EF4-FFF2-40B4-BE49-F238E27FC236}">
                <a16:creationId xmlns:a16="http://schemas.microsoft.com/office/drawing/2014/main" id="{873B33B2-782A-4239-B74A-7906ADADD2F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A6E1639E-2605-48DA-974D-2541B67F7516}"/>
              </a:ext>
            </a:extLst>
          </p:cNvPr>
          <p:cNvSpPr txBox="1"/>
          <p:nvPr/>
        </p:nvSpPr>
        <p:spPr>
          <a:xfrm>
            <a:off x="1189608" y="1997476"/>
            <a:ext cx="2281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Introduction</a:t>
            </a:r>
            <a:endParaRPr lang="fr-FR" sz="2400" dirty="0">
              <a:solidFill>
                <a:schemeClr val="bg1"/>
              </a:solidFill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0C458E8F-9B33-48B0-AC5E-A2F1DD4A4EA9}"/>
              </a:ext>
            </a:extLst>
          </p:cNvPr>
          <p:cNvSpPr txBox="1"/>
          <p:nvPr/>
        </p:nvSpPr>
        <p:spPr>
          <a:xfrm>
            <a:off x="3640559" y="1531315"/>
            <a:ext cx="237181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I. État de l’art de la mesure de position en microscopie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BB4A8309-A139-42B1-B660-982475FFA2ED}"/>
              </a:ext>
            </a:extLst>
          </p:cNvPr>
          <p:cNvSpPr txBox="1"/>
          <p:nvPr/>
        </p:nvSpPr>
        <p:spPr>
          <a:xfrm>
            <a:off x="6179626" y="1531314"/>
            <a:ext cx="22815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II. Méthodes de mesure de pose avec des mires périodiques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5E5DA72A-4FB9-407F-88F7-25B875A6D69F}"/>
              </a:ext>
            </a:extLst>
          </p:cNvPr>
          <p:cNvSpPr txBox="1"/>
          <p:nvPr/>
        </p:nvSpPr>
        <p:spPr>
          <a:xfrm>
            <a:off x="2408808" y="3856450"/>
            <a:ext cx="23718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III. Évaluation des performances de la méthode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E3F2D06D-5C57-491D-86B6-DA3C89234520}"/>
              </a:ext>
            </a:extLst>
          </p:cNvPr>
          <p:cNvSpPr txBox="1"/>
          <p:nvPr/>
        </p:nvSpPr>
        <p:spPr>
          <a:xfrm>
            <a:off x="5005895" y="3757026"/>
            <a:ext cx="21802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IV. Applications à la microrobotique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BFF9B3F9-E53A-405B-B717-DF3152E0D9F9}"/>
              </a:ext>
            </a:extLst>
          </p:cNvPr>
          <p:cNvSpPr txBox="1"/>
          <p:nvPr/>
        </p:nvSpPr>
        <p:spPr>
          <a:xfrm>
            <a:off x="7411374" y="4041117"/>
            <a:ext cx="23718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Conclusions et perspectives</a:t>
            </a:r>
          </a:p>
        </p:txBody>
      </p:sp>
    </p:spTree>
    <p:extLst>
      <p:ext uri="{BB962C8B-B14F-4D97-AF65-F5344CB8AC3E}">
        <p14:creationId xmlns:p14="http://schemas.microsoft.com/office/powerpoint/2010/main" val="3620018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Conclusions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Conclusions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66" name="Groupe 6">
            <a:extLst>
              <a:ext uri="{FF2B5EF4-FFF2-40B4-BE49-F238E27FC236}">
                <a16:creationId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67" name="Hexagone 96">
              <a:extLst>
                <a:ext uri="{FF2B5EF4-FFF2-40B4-BE49-F238E27FC236}">
                  <a16:creationId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8" name="Hexagone 97">
              <a:extLst>
                <a:ext uri="{FF2B5EF4-FFF2-40B4-BE49-F238E27FC236}">
                  <a16:creationId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69" name="Groupe 7">
            <a:extLst>
              <a:ext uri="{FF2B5EF4-FFF2-40B4-BE49-F238E27FC236}">
                <a16:creationId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  <a:solidFill>
            <a:srgbClr val="005393"/>
          </a:solidFill>
        </p:grpSpPr>
        <p:sp>
          <p:nvSpPr>
            <p:cNvPr id="70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1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2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3" name="Hexagone 109">
              <a:extLst>
                <a:ext uri="{FF2B5EF4-FFF2-40B4-BE49-F238E27FC236}">
                  <a16:creationId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4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5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77" name="Groupe 114">
            <a:extLst>
              <a:ext uri="{FF2B5EF4-FFF2-40B4-BE49-F238E27FC236}">
                <a16:creationId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  <a:solidFill>
            <a:srgbClr val="005393"/>
          </a:solidFill>
        </p:grpSpPr>
        <p:sp>
          <p:nvSpPr>
            <p:cNvPr id="78" name="Hexagone 115">
              <a:extLst>
                <a:ext uri="{FF2B5EF4-FFF2-40B4-BE49-F238E27FC236}">
                  <a16:creationId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9" name="Hexagone 116">
              <a:extLst>
                <a:ext uri="{FF2B5EF4-FFF2-40B4-BE49-F238E27FC236}">
                  <a16:creationId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0" name="Hexagone 117">
              <a:extLst>
                <a:ext uri="{FF2B5EF4-FFF2-40B4-BE49-F238E27FC236}">
                  <a16:creationId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1" name="Groupe 137">
            <a:extLst>
              <a:ext uri="{FF2B5EF4-FFF2-40B4-BE49-F238E27FC236}">
                <a16:creationId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82" name="Hexagone 138">
              <a:extLst>
                <a:ext uri="{FF2B5EF4-FFF2-40B4-BE49-F238E27FC236}">
                  <a16:creationId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3" name="Hexagone 139">
              <a:extLst>
                <a:ext uri="{FF2B5EF4-FFF2-40B4-BE49-F238E27FC236}">
                  <a16:creationId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4" name="Hexagone 140">
              <a:extLst>
                <a:ext uri="{FF2B5EF4-FFF2-40B4-BE49-F238E27FC236}">
                  <a16:creationId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5" name="Groupe 142">
            <a:extLst>
              <a:ext uri="{FF2B5EF4-FFF2-40B4-BE49-F238E27FC236}">
                <a16:creationId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  <a:solidFill>
            <a:srgbClr val="005393"/>
          </a:solidFill>
        </p:grpSpPr>
        <p:sp>
          <p:nvSpPr>
            <p:cNvPr id="86" name="Hexagone 143">
              <a:extLst>
                <a:ext uri="{FF2B5EF4-FFF2-40B4-BE49-F238E27FC236}">
                  <a16:creationId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7" name="Hexagone 144">
              <a:extLst>
                <a:ext uri="{FF2B5EF4-FFF2-40B4-BE49-F238E27FC236}">
                  <a16:creationId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8" name="Hexagone 145">
              <a:extLst>
                <a:ext uri="{FF2B5EF4-FFF2-40B4-BE49-F238E27FC236}">
                  <a16:creationId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9" name="Hexagone 146">
              <a:extLst>
                <a:ext uri="{FF2B5EF4-FFF2-40B4-BE49-F238E27FC236}">
                  <a16:creationId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0" name="Hexagone 147">
              <a:extLst>
                <a:ext uri="{FF2B5EF4-FFF2-40B4-BE49-F238E27FC236}">
                  <a16:creationId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8" name="Picture 7"/>
          <p:cNvPicPr>
            <a:picLocks noChangeAspect="1"/>
          </p:cNvPicPr>
          <p:nvPr/>
        </p:nvPicPr>
        <p:blipFill>
          <a:blip r:link="rId4"/>
          <a:stretch>
            <a:fillRect/>
          </a:stretch>
        </p:blipFill>
        <p:spPr>
          <a:xfrm>
            <a:off x="318461" y="757048"/>
            <a:ext cx="3240000" cy="404224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411712" y="807736"/>
            <a:ext cx="25966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>
                <a:solidFill>
                  <a:srgbClr val="005393"/>
                </a:solidFill>
              </a:rPr>
              <a:t>Mire périodique encodée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0" name="Table 2">
                <a:extLst>
                  <a:ext uri="{FF2B5EF4-FFF2-40B4-BE49-F238E27FC236}">
                    <a16:creationId xmlns:a16="http://schemas.microsoft.com/office/drawing/2014/main" id="{C1880500-9D4B-49E1-BDBE-F38EF4EAF7A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15318521"/>
                  </p:ext>
                </p:extLst>
              </p:nvPr>
            </p:nvGraphicFramePr>
            <p:xfrm>
              <a:off x="8113254" y="3091166"/>
              <a:ext cx="3898404" cy="286512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Axe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Résolution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Plage de mesure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noProof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oMath>
                            </m:oMathPara>
                          </a14:m>
                          <a:endParaRPr lang="fr-FR" b="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fr-FR" b="0" noProof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96</m:t>
                              </m:r>
                            </m:oMath>
                          </a14:m>
                          <a:r>
                            <a:rPr lang="fr-FR" b="0" noProof="0" dirty="0"/>
                            <a:t>     nm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b="0" noProof="0" dirty="0"/>
                            <a:t>11.6 cm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noProof="0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fr-FR" b="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fr-FR" b="0" noProof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77</m:t>
                              </m:r>
                            </m:oMath>
                          </a14:m>
                          <a:r>
                            <a:rPr lang="fr-FR" b="0" noProof="0" dirty="0"/>
                            <a:t>     nm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b="0" noProof="0" dirty="0"/>
                            <a:t>11.6 cm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latin typeface="Cambria Math" panose="02040503050406030204" pitchFamily="18" charset="0"/>
                                  </a:rPr>
                                  <m:t>𝐳</m:t>
                                </m:r>
                              </m:oMath>
                            </m:oMathPara>
                          </a14:m>
                          <a:endParaRPr lang="fr-FR" b="1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fr-FR" b="1" noProof="0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fr-FR" b="1" i="1" noProof="0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fr-FR" b="1" noProof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oMath>
                          </a14:m>
                          <a:r>
                            <a:rPr lang="fr-FR" b="1" noProof="0" dirty="0"/>
                            <a:t>  mm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FR" noProof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noProof="0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oMath>
                            </m:oMathPara>
                          </a14:m>
                          <a:endParaRPr lang="fr-FR" b="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fr-FR" b="0" noProof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07</m:t>
                              </m:r>
                            </m:oMath>
                          </a14:m>
                          <a:r>
                            <a:rPr lang="fr-FR" b="0" noProof="0" dirty="0"/>
                            <a:t>     μrad.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b="0" i="1" noProof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noProof="0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oMath>
                          </a14:m>
                          <a:r>
                            <a:rPr lang="fr-FR" b="0" noProof="0" dirty="0"/>
                            <a:t>   rad.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latin typeface="Cambria Math" panose="02040503050406030204" pitchFamily="18" charset="0"/>
                                  </a:rPr>
                                  <m:t>𝛃</m:t>
                                </m:r>
                              </m:oMath>
                            </m:oMathPara>
                          </a14:m>
                          <a:endParaRPr lang="fr-FR" b="1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fr-FR" b="1" i="1" noProof="0" smtClean="0">
                                  <a:latin typeface="Cambria Math" panose="02040503050406030204" pitchFamily="18" charset="0"/>
                                </a:rPr>
                                <m:t>𝟏𝟐𝟎</m:t>
                              </m:r>
                              <m:r>
                                <a:rPr lang="fr-FR" b="1" noProof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latin typeface="Cambria Math" panose="02040503050406030204" pitchFamily="18" charset="0"/>
                                </a:rPr>
                                <m:t>𝟓</m:t>
                              </m:r>
                            </m:oMath>
                          </a14:m>
                          <a:r>
                            <a:rPr lang="fr-FR" b="1" noProof="0" dirty="0"/>
                            <a:t> μrad.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f>
                                <m:fPr>
                                  <m:type m:val="skw"/>
                                  <m:ctrlPr>
                                    <a:rPr lang="fr-FR" b="1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1" i="1" noProof="0" smtClean="0">
                                      <a:latin typeface="Cambria Math" panose="02040503050406030204" pitchFamily="18" charset="0"/>
                                    </a:rPr>
                                    <m:t>𝝅</m:t>
                                  </m:r>
                                </m:num>
                                <m:den>
                                  <m:r>
                                    <a:rPr lang="en-US" b="1" i="1" noProof="0" smtClean="0">
                                      <a:latin typeface="Cambria Math" panose="02040503050406030204" pitchFamily="18" charset="0"/>
                                    </a:rPr>
                                    <m:t>𝟖</m:t>
                                  </m:r>
                                </m:den>
                              </m:f>
                            </m:oMath>
                          </a14:m>
                          <a:r>
                            <a:rPr lang="fr-FR" b="1" noProof="0" dirty="0"/>
                            <a:t>  rad.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latin typeface="Cambria Math" panose="02040503050406030204" pitchFamily="18" charset="0"/>
                                  </a:rPr>
                                  <m:t>𝛄</m:t>
                                </m:r>
                              </m:oMath>
                            </m:oMathPara>
                          </a14:m>
                          <a:endParaRPr lang="fr-FR" b="1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fr-FR" b="1" i="1" noProof="0" smtClean="0">
                                  <a:latin typeface="Cambria Math" panose="02040503050406030204" pitchFamily="18" charset="0"/>
                                </a:rPr>
                                <m:t>𝟏𝟏𝟖</m:t>
                              </m:r>
                              <m:r>
                                <a:rPr lang="fr-FR" b="1" noProof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oMath>
                          </a14:m>
                          <a:r>
                            <a:rPr lang="fr-FR" b="1" noProof="0" dirty="0"/>
                            <a:t> μrad.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f>
                                <m:fPr>
                                  <m:type m:val="skw"/>
                                  <m:ctrlPr>
                                    <a:rPr lang="fr-FR" b="1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1" i="1" noProof="0" smtClean="0">
                                      <a:latin typeface="Cambria Math" panose="02040503050406030204" pitchFamily="18" charset="0"/>
                                    </a:rPr>
                                    <m:t>𝝅</m:t>
                                  </m:r>
                                </m:num>
                                <m:den>
                                  <m:r>
                                    <a:rPr lang="en-US" b="1" i="1" noProof="0" smtClean="0">
                                      <a:latin typeface="Cambria Math" panose="02040503050406030204" pitchFamily="18" charset="0"/>
                                    </a:rPr>
                                    <m:t>𝟖</m:t>
                                  </m:r>
                                </m:den>
                              </m:f>
                            </m:oMath>
                          </a14:m>
                          <a:r>
                            <a:rPr lang="fr-FR" b="1" noProof="0" dirty="0"/>
                            <a:t>  rad.</a:t>
                          </a:r>
                          <a:endParaRPr lang="fr-FR" noProof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50" name="Table 2">
                <a:extLst>
                  <a:ext uri="{FF2B5EF4-FFF2-40B4-BE49-F238E27FC236}">
                    <a16:creationId xmlns:a16="http://schemas.microsoft.com/office/drawing/2014/main" id="{C1880500-9D4B-49E1-BDBE-F38EF4EAF7A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15318521"/>
                  </p:ext>
                </p:extLst>
              </p:nvPr>
            </p:nvGraphicFramePr>
            <p:xfrm>
              <a:off x="8113254" y="3091166"/>
              <a:ext cx="3898404" cy="286512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Axe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Résolution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Plage de mesure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5"/>
                          <a:stretch>
                            <a:fillRect t="-180328" r="-333784" b="-6786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5"/>
                          <a:stretch>
                            <a:fillRect l="-60905" t="-180328" r="-103292" b="-6786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b="0" noProof="0" dirty="0"/>
                            <a:t>11.6 cm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5"/>
                          <a:stretch>
                            <a:fillRect t="-280328" r="-333784" b="-5786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5"/>
                          <a:stretch>
                            <a:fillRect l="-60905" t="-280328" r="-103292" b="-5786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b="0" noProof="0" dirty="0"/>
                            <a:t>11.6 cm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5"/>
                          <a:stretch>
                            <a:fillRect t="-380328" r="-333784" b="-4786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5"/>
                          <a:stretch>
                            <a:fillRect l="-60905" t="-380328" r="-103292" b="-4786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 noProof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5"/>
                          <a:stretch>
                            <a:fillRect t="-480328" r="-333784" b="-3786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5"/>
                          <a:stretch>
                            <a:fillRect l="-60905" t="-480328" r="-103292" b="-3786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5"/>
                          <a:stretch>
                            <a:fillRect l="-156400" t="-480328" r="-400" b="-37868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5"/>
                          <a:stretch>
                            <a:fillRect t="-580328" r="-333784" b="-2786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5"/>
                          <a:stretch>
                            <a:fillRect l="-60905" t="-580328" r="-103292" b="-2786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5"/>
                          <a:stretch>
                            <a:fillRect l="-156400" t="-580328" r="-400" b="-27868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5"/>
                          <a:stretch>
                            <a:fillRect t="-680328" r="-333784" b="-1786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5"/>
                          <a:stretch>
                            <a:fillRect l="-60905" t="-680328" r="-103292" b="-1786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5"/>
                          <a:stretch>
                            <a:fillRect l="-156400" t="-680328" r="-400" b="-17868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2" name="Table 2">
                <a:extLst>
                  <a:ext uri="{FF2B5EF4-FFF2-40B4-BE49-F238E27FC236}">
                    <a16:creationId xmlns:a16="http://schemas.microsoft.com/office/drawing/2014/main" id="{B37F36E7-3E09-433A-A589-942589D7E7F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08204853"/>
                  </p:ext>
                </p:extLst>
              </p:nvPr>
            </p:nvGraphicFramePr>
            <p:xfrm>
              <a:off x="8113254" y="1347669"/>
              <a:ext cx="3898404" cy="138176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Axe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Résolution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Plage de mesure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noProof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oMath>
                            </m:oMathPara>
                          </a14:m>
                          <a:endParaRPr lang="fr-FR" b="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fr-FR" b="0" noProof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96</m:t>
                              </m:r>
                            </m:oMath>
                          </a14:m>
                          <a:r>
                            <a:rPr lang="fr-FR" b="0" noProof="0" dirty="0"/>
                            <a:t>     nm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b="0" noProof="0" dirty="0"/>
                            <a:t>11.6 cm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noProof="0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fr-FR" b="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fr-FR" b="0" noProof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77</m:t>
                              </m:r>
                            </m:oMath>
                          </a14:m>
                          <a:r>
                            <a:rPr lang="fr-FR" b="0" noProof="0" dirty="0"/>
                            <a:t>     nm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b="0" noProof="0" dirty="0"/>
                            <a:t>11.6 cm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52" name="Table 2">
                <a:extLst>
                  <a:ext uri="{FF2B5EF4-FFF2-40B4-BE49-F238E27FC236}">
                    <a16:creationId xmlns:a16="http://schemas.microsoft.com/office/drawing/2014/main" id="{B37F36E7-3E09-433A-A589-942589D7E7F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08204853"/>
                  </p:ext>
                </p:extLst>
              </p:nvPr>
            </p:nvGraphicFramePr>
            <p:xfrm>
              <a:off x="8113254" y="1347669"/>
              <a:ext cx="3898404" cy="138176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Axe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Résolution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Plage de mesure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6"/>
                          <a:stretch>
                            <a:fillRect t="-180328" r="-333784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6"/>
                          <a:stretch>
                            <a:fillRect l="-60905" t="-180328" r="-103292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b="0" noProof="0" dirty="0"/>
                            <a:t>11.6 cm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6"/>
                          <a:stretch>
                            <a:fillRect t="-280328" r="-333784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6"/>
                          <a:stretch>
                            <a:fillRect l="-60905" t="-280328" r="-103292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b="0" noProof="0" dirty="0"/>
                            <a:t>11.6 cm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6" name="Hexagone 15">
            <a:extLst>
              <a:ext uri="{FF2B5EF4-FFF2-40B4-BE49-F238E27FC236}">
                <a16:creationId xmlns:a16="http://schemas.microsoft.com/office/drawing/2014/main" id="{0D930648-D7E1-4787-95D0-1F7F6F8E1E36}"/>
              </a:ext>
            </a:extLst>
          </p:cNvPr>
          <p:cNvSpPr/>
          <p:nvPr/>
        </p:nvSpPr>
        <p:spPr>
          <a:xfrm>
            <a:off x="350916" y="790538"/>
            <a:ext cx="1746000" cy="1512000"/>
          </a:xfrm>
          <a:prstGeom prst="hexagon">
            <a:avLst>
              <a:gd name="adj" fmla="val 28694"/>
              <a:gd name="vf" fmla="val 115470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" name="TextBox 1"/>
          <p:cNvSpPr txBox="1"/>
          <p:nvPr/>
        </p:nvSpPr>
        <p:spPr>
          <a:xfrm>
            <a:off x="442113" y="1199019"/>
            <a:ext cx="16071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Mesure limitée à 3 DDL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920754" y="3556016"/>
            <a:ext cx="16806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Difficultés applicatives à la </a:t>
            </a:r>
            <a:r>
              <a:rPr lang="fr-FR" sz="1600" dirty="0" err="1"/>
              <a:t>microrobotique</a:t>
            </a:r>
            <a:endParaRPr lang="fr-FR" sz="1600" dirty="0"/>
          </a:p>
        </p:txBody>
      </p:sp>
      <p:sp>
        <p:nvSpPr>
          <p:cNvPr id="60" name="Hexagone 59">
            <a:extLst>
              <a:ext uri="{FF2B5EF4-FFF2-40B4-BE49-F238E27FC236}">
                <a16:creationId xmlns:a16="http://schemas.microsoft.com/office/drawing/2014/main" id="{3C5BC86B-7668-477E-9566-0877AAA66718}"/>
              </a:ext>
            </a:extLst>
          </p:cNvPr>
          <p:cNvSpPr/>
          <p:nvPr/>
        </p:nvSpPr>
        <p:spPr>
          <a:xfrm>
            <a:off x="1762357" y="1610556"/>
            <a:ext cx="1746000" cy="1512000"/>
          </a:xfrm>
          <a:prstGeom prst="hexagon">
            <a:avLst>
              <a:gd name="adj" fmla="val 28694"/>
              <a:gd name="vf" fmla="val 115470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" name="TextBox 2"/>
          <p:cNvSpPr txBox="1"/>
          <p:nvPr/>
        </p:nvSpPr>
        <p:spPr>
          <a:xfrm>
            <a:off x="1994878" y="1902842"/>
            <a:ext cx="15323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Plage de mesure d’une période</a:t>
            </a:r>
          </a:p>
        </p:txBody>
      </p:sp>
      <p:sp>
        <p:nvSpPr>
          <p:cNvPr id="61" name="Hexagone 60">
            <a:extLst>
              <a:ext uri="{FF2B5EF4-FFF2-40B4-BE49-F238E27FC236}">
                <a16:creationId xmlns:a16="http://schemas.microsoft.com/office/drawing/2014/main" id="{D4CF6115-1319-4D3C-B644-7B22423B69EF}"/>
              </a:ext>
            </a:extLst>
          </p:cNvPr>
          <p:cNvSpPr/>
          <p:nvPr/>
        </p:nvSpPr>
        <p:spPr>
          <a:xfrm>
            <a:off x="350916" y="2443559"/>
            <a:ext cx="1746000" cy="1512000"/>
          </a:xfrm>
          <a:prstGeom prst="hexagon">
            <a:avLst>
              <a:gd name="adj" fmla="val 28694"/>
              <a:gd name="vf" fmla="val 115470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" name="TextBox 3"/>
          <p:cNvSpPr txBox="1"/>
          <p:nvPr/>
        </p:nvSpPr>
        <p:spPr>
          <a:xfrm>
            <a:off x="555820" y="2729429"/>
            <a:ext cx="17865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Faible robustesse en microscopie</a:t>
            </a:r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D6414C63-07FB-4BAB-9BAE-BAA481E1EED8}"/>
              </a:ext>
            </a:extLst>
          </p:cNvPr>
          <p:cNvPicPr>
            <a:picLocks noChangeAspect="1"/>
          </p:cNvPicPr>
          <p:nvPr/>
        </p:nvPicPr>
        <p:blipFill>
          <a:blip r:link="rId7"/>
          <a:stretch>
            <a:fillRect/>
          </a:stretch>
        </p:blipFill>
        <p:spPr>
          <a:xfrm>
            <a:off x="3740878" y="324164"/>
            <a:ext cx="2880000" cy="2880000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1F6508CF-66F8-47DD-A8C6-187E1AA34A76}"/>
              </a:ext>
            </a:extLst>
          </p:cNvPr>
          <p:cNvPicPr>
            <a:picLocks noChangeAspect="1"/>
          </p:cNvPicPr>
          <p:nvPr/>
        </p:nvPicPr>
        <p:blipFill>
          <a:blip r:link="rId8"/>
          <a:stretch>
            <a:fillRect/>
          </a:stretch>
        </p:blipFill>
        <p:spPr>
          <a:xfrm>
            <a:off x="6941486" y="335210"/>
            <a:ext cx="2880000" cy="2880000"/>
          </a:xfrm>
          <a:prstGeom prst="rect">
            <a:avLst/>
          </a:prstGeom>
        </p:spPr>
      </p:pic>
      <p:pic>
        <p:nvPicPr>
          <p:cNvPr id="26" name="Image 25">
            <a:extLst>
              <a:ext uri="{FF2B5EF4-FFF2-40B4-BE49-F238E27FC236}">
                <a16:creationId xmlns:a16="http://schemas.microsoft.com/office/drawing/2014/main" id="{7983DD6C-C116-465C-B68B-D21F7AD7EC50}"/>
              </a:ext>
            </a:extLst>
          </p:cNvPr>
          <p:cNvPicPr>
            <a:picLocks noChangeAspect="1"/>
          </p:cNvPicPr>
          <p:nvPr/>
        </p:nvPicPr>
        <p:blipFill rotWithShape="1">
          <a:blip r:link="rId9"/>
          <a:srcRect t="23259" r="22496"/>
          <a:stretch>
            <a:fillRect/>
          </a:stretch>
        </p:blipFill>
        <p:spPr>
          <a:xfrm>
            <a:off x="3763365" y="3543425"/>
            <a:ext cx="2908606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597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60" grpId="0" animBg="1"/>
      <p:bldP spid="61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Conclusions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Conclusions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66" name="Groupe 6">
            <a:extLst>
              <a:ext uri="{FF2B5EF4-FFF2-40B4-BE49-F238E27FC236}">
                <a16:creationId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67" name="Hexagone 96">
              <a:extLst>
                <a:ext uri="{FF2B5EF4-FFF2-40B4-BE49-F238E27FC236}">
                  <a16:creationId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8" name="Hexagone 97">
              <a:extLst>
                <a:ext uri="{FF2B5EF4-FFF2-40B4-BE49-F238E27FC236}">
                  <a16:creationId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69" name="Groupe 7">
            <a:extLst>
              <a:ext uri="{FF2B5EF4-FFF2-40B4-BE49-F238E27FC236}">
                <a16:creationId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  <a:solidFill>
            <a:srgbClr val="005393"/>
          </a:solidFill>
        </p:grpSpPr>
        <p:sp>
          <p:nvSpPr>
            <p:cNvPr id="70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1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2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3" name="Hexagone 109">
              <a:extLst>
                <a:ext uri="{FF2B5EF4-FFF2-40B4-BE49-F238E27FC236}">
                  <a16:creationId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4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5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77" name="Groupe 114">
            <a:extLst>
              <a:ext uri="{FF2B5EF4-FFF2-40B4-BE49-F238E27FC236}">
                <a16:creationId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  <a:solidFill>
            <a:srgbClr val="005393"/>
          </a:solidFill>
        </p:grpSpPr>
        <p:sp>
          <p:nvSpPr>
            <p:cNvPr id="78" name="Hexagone 115">
              <a:extLst>
                <a:ext uri="{FF2B5EF4-FFF2-40B4-BE49-F238E27FC236}">
                  <a16:creationId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9" name="Hexagone 116">
              <a:extLst>
                <a:ext uri="{FF2B5EF4-FFF2-40B4-BE49-F238E27FC236}">
                  <a16:creationId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0" name="Hexagone 117">
              <a:extLst>
                <a:ext uri="{FF2B5EF4-FFF2-40B4-BE49-F238E27FC236}">
                  <a16:creationId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1" name="Groupe 137">
            <a:extLst>
              <a:ext uri="{FF2B5EF4-FFF2-40B4-BE49-F238E27FC236}">
                <a16:creationId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82" name="Hexagone 138">
              <a:extLst>
                <a:ext uri="{FF2B5EF4-FFF2-40B4-BE49-F238E27FC236}">
                  <a16:creationId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3" name="Hexagone 139">
              <a:extLst>
                <a:ext uri="{FF2B5EF4-FFF2-40B4-BE49-F238E27FC236}">
                  <a16:creationId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4" name="Hexagone 140">
              <a:extLst>
                <a:ext uri="{FF2B5EF4-FFF2-40B4-BE49-F238E27FC236}">
                  <a16:creationId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5" name="Groupe 142">
            <a:extLst>
              <a:ext uri="{FF2B5EF4-FFF2-40B4-BE49-F238E27FC236}">
                <a16:creationId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  <a:solidFill>
            <a:srgbClr val="005393"/>
          </a:solidFill>
        </p:grpSpPr>
        <p:sp>
          <p:nvSpPr>
            <p:cNvPr id="86" name="Hexagone 143">
              <a:extLst>
                <a:ext uri="{FF2B5EF4-FFF2-40B4-BE49-F238E27FC236}">
                  <a16:creationId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7" name="Hexagone 144">
              <a:extLst>
                <a:ext uri="{FF2B5EF4-FFF2-40B4-BE49-F238E27FC236}">
                  <a16:creationId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8" name="Hexagone 145">
              <a:extLst>
                <a:ext uri="{FF2B5EF4-FFF2-40B4-BE49-F238E27FC236}">
                  <a16:creationId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9" name="Hexagone 146">
              <a:extLst>
                <a:ext uri="{FF2B5EF4-FFF2-40B4-BE49-F238E27FC236}">
                  <a16:creationId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0" name="Hexagone 147">
              <a:extLst>
                <a:ext uri="{FF2B5EF4-FFF2-40B4-BE49-F238E27FC236}">
                  <a16:creationId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8" name="Picture 7"/>
          <p:cNvPicPr>
            <a:picLocks noChangeAspect="1"/>
          </p:cNvPicPr>
          <p:nvPr/>
        </p:nvPicPr>
        <p:blipFill>
          <a:blip r:link="rId4"/>
          <a:stretch>
            <a:fillRect/>
          </a:stretch>
        </p:blipFill>
        <p:spPr>
          <a:xfrm>
            <a:off x="84546" y="725149"/>
            <a:ext cx="3240000" cy="4042248"/>
          </a:xfrm>
          <a:prstGeom prst="rect">
            <a:avLst/>
          </a:prstGeom>
        </p:spPr>
      </p:pic>
      <p:graphicFrame>
        <p:nvGraphicFramePr>
          <p:cNvPr id="52" name="Table 2">
            <a:extLst>
              <a:ext uri="{FF2B5EF4-FFF2-40B4-BE49-F238E27FC236}">
                <a16:creationId xmlns:a16="http://schemas.microsoft.com/office/drawing/2014/main" id="{B37F36E7-3E09-433A-A589-942589D7E7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1962926"/>
              </p:ext>
            </p:extLst>
          </p:nvPr>
        </p:nvGraphicFramePr>
        <p:xfrm>
          <a:off x="3624552" y="771785"/>
          <a:ext cx="3898404" cy="64008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8990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799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194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noProof="0" dirty="0"/>
                        <a:t>Axe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noProof="0" dirty="0"/>
                        <a:t>Résolution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noProof="0" dirty="0"/>
                        <a:t>Plage de mesure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" name="Hexagone 15">
            <a:extLst>
              <a:ext uri="{FF2B5EF4-FFF2-40B4-BE49-F238E27FC236}">
                <a16:creationId xmlns:a16="http://schemas.microsoft.com/office/drawing/2014/main" id="{0D930648-D7E1-4787-95D0-1F7F6F8E1E36}"/>
              </a:ext>
            </a:extLst>
          </p:cNvPr>
          <p:cNvSpPr/>
          <p:nvPr/>
        </p:nvSpPr>
        <p:spPr>
          <a:xfrm>
            <a:off x="117001" y="758639"/>
            <a:ext cx="1746000" cy="1512000"/>
          </a:xfrm>
          <a:prstGeom prst="hexagon">
            <a:avLst>
              <a:gd name="adj" fmla="val 28694"/>
              <a:gd name="vf" fmla="val 115470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" name="TextBox 1"/>
          <p:cNvSpPr txBox="1"/>
          <p:nvPr/>
        </p:nvSpPr>
        <p:spPr>
          <a:xfrm>
            <a:off x="208198" y="1167120"/>
            <a:ext cx="16071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Mesure limitée à 3 DDL</a:t>
            </a:r>
          </a:p>
        </p:txBody>
      </p:sp>
      <p:sp>
        <p:nvSpPr>
          <p:cNvPr id="60" name="Hexagone 59">
            <a:extLst>
              <a:ext uri="{FF2B5EF4-FFF2-40B4-BE49-F238E27FC236}">
                <a16:creationId xmlns:a16="http://schemas.microsoft.com/office/drawing/2014/main" id="{3C5BC86B-7668-477E-9566-0877AAA66718}"/>
              </a:ext>
            </a:extLst>
          </p:cNvPr>
          <p:cNvSpPr/>
          <p:nvPr/>
        </p:nvSpPr>
        <p:spPr>
          <a:xfrm>
            <a:off x="1528442" y="1578657"/>
            <a:ext cx="1746000" cy="1512000"/>
          </a:xfrm>
          <a:prstGeom prst="hexagon">
            <a:avLst>
              <a:gd name="adj" fmla="val 28694"/>
              <a:gd name="vf" fmla="val 115470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" name="TextBox 2"/>
          <p:cNvSpPr txBox="1"/>
          <p:nvPr/>
        </p:nvSpPr>
        <p:spPr>
          <a:xfrm>
            <a:off x="1760963" y="1870943"/>
            <a:ext cx="15323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Plage de mesure d’une période</a:t>
            </a:r>
          </a:p>
        </p:txBody>
      </p:sp>
      <p:sp>
        <p:nvSpPr>
          <p:cNvPr id="61" name="Hexagone 60">
            <a:extLst>
              <a:ext uri="{FF2B5EF4-FFF2-40B4-BE49-F238E27FC236}">
                <a16:creationId xmlns:a16="http://schemas.microsoft.com/office/drawing/2014/main" id="{D4CF6115-1319-4D3C-B644-7B22423B69EF}"/>
              </a:ext>
            </a:extLst>
          </p:cNvPr>
          <p:cNvSpPr/>
          <p:nvPr/>
        </p:nvSpPr>
        <p:spPr>
          <a:xfrm>
            <a:off x="117001" y="2411660"/>
            <a:ext cx="1746000" cy="1512000"/>
          </a:xfrm>
          <a:prstGeom prst="hexagon">
            <a:avLst>
              <a:gd name="adj" fmla="val 28694"/>
              <a:gd name="vf" fmla="val 115470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" name="TextBox 3"/>
          <p:cNvSpPr txBox="1"/>
          <p:nvPr/>
        </p:nvSpPr>
        <p:spPr>
          <a:xfrm>
            <a:off x="321905" y="2697530"/>
            <a:ext cx="17865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Faible robustesse en microscopie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6" name="Tableau 5">
                <a:extLst>
                  <a:ext uri="{FF2B5EF4-FFF2-40B4-BE49-F238E27FC236}">
                    <a16:creationId xmlns:a16="http://schemas.microsoft.com/office/drawing/2014/main" id="{0F43EA71-F4C4-47D6-9504-A878BA581A3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77240849"/>
                  </p:ext>
                </p:extLst>
              </p:nvPr>
            </p:nvGraphicFramePr>
            <p:xfrm>
              <a:off x="3626464" y="3257035"/>
              <a:ext cx="3898404" cy="37084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:a16="http://schemas.microsoft.com/office/drawing/2014/main" val="2844000999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:a16="http://schemas.microsoft.com/office/drawing/2014/main" val="2830498100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:a16="http://schemas.microsoft.com/office/drawing/2014/main" val="28472536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𝐳</m:t>
                                </m:r>
                              </m:oMath>
                            </m:oMathPara>
                          </a14:m>
                          <a:endParaRPr lang="fr-FR" b="1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fr-FR" b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fr-FR" b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 mm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fr-FR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87542456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6" name="Tableau 5">
                <a:extLst>
                  <a:ext uri="{FF2B5EF4-FFF2-40B4-BE49-F238E27FC236}">
                    <a16:creationId xmlns:a16="http://schemas.microsoft.com/office/drawing/2014/main" id="{0F43EA71-F4C4-47D6-9504-A878BA581A3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77240849"/>
                  </p:ext>
                </p:extLst>
              </p:nvPr>
            </p:nvGraphicFramePr>
            <p:xfrm>
              <a:off x="3626464" y="3257035"/>
              <a:ext cx="3898404" cy="37084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:a16="http://schemas.microsoft.com/office/drawing/2014/main" val="2844000999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:a16="http://schemas.microsoft.com/office/drawing/2014/main" val="2830498100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:a16="http://schemas.microsoft.com/office/drawing/2014/main" val="28472536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5"/>
                          <a:stretch>
                            <a:fillRect t="-8065" r="-333784" b="-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5"/>
                          <a:stretch>
                            <a:fillRect l="-60905" t="-8065" r="-103292" b="-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8754245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7" name="Tableau 6">
                <a:extLst>
                  <a:ext uri="{FF2B5EF4-FFF2-40B4-BE49-F238E27FC236}">
                    <a16:creationId xmlns:a16="http://schemas.microsoft.com/office/drawing/2014/main" id="{5862595E-DE0C-41C1-9D5D-4FFA41F29FD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14452668"/>
                  </p:ext>
                </p:extLst>
              </p:nvPr>
            </p:nvGraphicFramePr>
            <p:xfrm>
              <a:off x="3624552" y="2149030"/>
              <a:ext cx="3898404" cy="37084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:a16="http://schemas.microsoft.com/office/drawing/2014/main" val="3870952942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:a16="http://schemas.microsoft.com/office/drawing/2014/main" val="758300963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:a16="http://schemas.microsoft.com/office/drawing/2014/main" val="75069532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𝜶</m:t>
                                </m:r>
                              </m:oMath>
                            </m:oMathPara>
                          </a14:m>
                          <a:endParaRPr lang="fr-FR" b="1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  <m:r>
                                <a:rPr lang="fr-FR" b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𝟎𝟕</m:t>
                              </m:r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    μrad.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𝝅</m:t>
                              </m:r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  rad.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87472737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7" name="Tableau 6">
                <a:extLst>
                  <a:ext uri="{FF2B5EF4-FFF2-40B4-BE49-F238E27FC236}">
                    <a16:creationId xmlns:a16="http://schemas.microsoft.com/office/drawing/2014/main" id="{5862595E-DE0C-41C1-9D5D-4FFA41F29FD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14452668"/>
                  </p:ext>
                </p:extLst>
              </p:nvPr>
            </p:nvGraphicFramePr>
            <p:xfrm>
              <a:off x="3624552" y="2149030"/>
              <a:ext cx="3898404" cy="37084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:a16="http://schemas.microsoft.com/office/drawing/2014/main" val="3870952942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:a16="http://schemas.microsoft.com/office/drawing/2014/main" val="758300963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:a16="http://schemas.microsoft.com/office/drawing/2014/main" val="75069532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6"/>
                          <a:stretch>
                            <a:fillRect t="-8065" r="-333784" b="-241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6"/>
                          <a:stretch>
                            <a:fillRect l="-60905" t="-8065" r="-103292" b="-241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6"/>
                          <a:stretch>
                            <a:fillRect l="-156400" t="-8065" r="-400" b="-2419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7472737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9" name="Tableau 8">
                <a:extLst>
                  <a:ext uri="{FF2B5EF4-FFF2-40B4-BE49-F238E27FC236}">
                    <a16:creationId xmlns:a16="http://schemas.microsoft.com/office/drawing/2014/main" id="{78818393-C75F-49E9-B79D-0B8C2585CDD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30297413"/>
                  </p:ext>
                </p:extLst>
              </p:nvPr>
            </p:nvGraphicFramePr>
            <p:xfrm>
              <a:off x="3626464" y="2515355"/>
              <a:ext cx="3898404" cy="74168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:a16="http://schemas.microsoft.com/office/drawing/2014/main" val="542409069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:a16="http://schemas.microsoft.com/office/drawing/2014/main" val="2170878580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:a16="http://schemas.microsoft.com/office/drawing/2014/main" val="324305894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𝛃</m:t>
                                </m:r>
                              </m:oMath>
                            </m:oMathPara>
                          </a14:m>
                          <a:endParaRPr lang="fr-FR" b="1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𝟏𝟐𝟎</m:t>
                              </m:r>
                              <m:r>
                                <a:rPr lang="fr-FR" b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𝟓</m:t>
                              </m:r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μrad.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f>
                                <m:fPr>
                                  <m:type m:val="skw"/>
                                  <m:ctrlPr>
                                    <a:rPr lang="fr-FR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𝝅</m:t>
                                  </m:r>
                                </m:num>
                                <m:den>
                                  <m:r>
                                    <a:rPr lang="en-US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𝟖</m:t>
                                  </m:r>
                                </m:den>
                              </m:f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 rad.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366510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𝛄</m:t>
                                </m:r>
                              </m:oMath>
                            </m:oMathPara>
                          </a14:m>
                          <a:endParaRPr lang="fr-FR" b="1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𝟏𝟏𝟖</m:t>
                              </m:r>
                              <m:r>
                                <a:rPr lang="fr-FR" b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μrad.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f>
                                <m:fPr>
                                  <m:type m:val="skw"/>
                                  <m:ctrlPr>
                                    <a:rPr lang="fr-FR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𝝅</m:t>
                                  </m:r>
                                </m:num>
                                <m:den>
                                  <m:r>
                                    <a:rPr lang="en-US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𝟖</m:t>
                                  </m:r>
                                </m:den>
                              </m:f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 rad.</a:t>
                          </a:r>
                          <a:endParaRPr lang="fr-FR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06065192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9" name="Tableau 8">
                <a:extLst>
                  <a:ext uri="{FF2B5EF4-FFF2-40B4-BE49-F238E27FC236}">
                    <a16:creationId xmlns:a16="http://schemas.microsoft.com/office/drawing/2014/main" id="{78818393-C75F-49E9-B79D-0B8C2585CDD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30297413"/>
                  </p:ext>
                </p:extLst>
              </p:nvPr>
            </p:nvGraphicFramePr>
            <p:xfrm>
              <a:off x="3626464" y="2515355"/>
              <a:ext cx="3898404" cy="74168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:a16="http://schemas.microsoft.com/office/drawing/2014/main" val="542409069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:a16="http://schemas.microsoft.com/office/drawing/2014/main" val="2170878580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:a16="http://schemas.microsoft.com/office/drawing/2014/main" val="324305894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7"/>
                          <a:stretch>
                            <a:fillRect t="-108065" r="-333784" b="-2741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7"/>
                          <a:stretch>
                            <a:fillRect l="-60905" t="-108065" r="-103292" b="-2741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7"/>
                          <a:stretch>
                            <a:fillRect l="-156400" t="-108065" r="-400" b="-27419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366510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7"/>
                          <a:stretch>
                            <a:fillRect t="-211475" r="-333784" b="-1786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7"/>
                          <a:stretch>
                            <a:fillRect l="-60905" t="-211475" r="-103292" b="-1786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7"/>
                          <a:stretch>
                            <a:fillRect l="-156400" t="-211475" r="-400" b="-17868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0606519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0" name="Tableau 9">
                <a:extLst>
                  <a:ext uri="{FF2B5EF4-FFF2-40B4-BE49-F238E27FC236}">
                    <a16:creationId xmlns:a16="http://schemas.microsoft.com/office/drawing/2014/main" id="{93BB6FD9-133A-47CE-99B0-A0403C1F0A6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80366404"/>
                  </p:ext>
                </p:extLst>
              </p:nvPr>
            </p:nvGraphicFramePr>
            <p:xfrm>
              <a:off x="3626464" y="1411865"/>
              <a:ext cx="3898404" cy="74168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:a16="http://schemas.microsoft.com/office/drawing/2014/main" val="207800427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:a16="http://schemas.microsoft.com/office/drawing/2014/main" val="2900827860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:a16="http://schemas.microsoft.com/office/drawing/2014/main" val="39613297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oMath>
                            </m:oMathPara>
                          </a14:m>
                          <a:endParaRPr lang="fr-FR" b="1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fr-FR" b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𝟗𝟔</m:t>
                              </m:r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    nm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11.6 cm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3347051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oMath>
                            </m:oMathPara>
                          </a14:m>
                          <a:endParaRPr lang="fr-FR" b="1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fr-FR" b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𝟕𝟕</m:t>
                              </m:r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    nm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11.6 cm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2538932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0" name="Tableau 9">
                <a:extLst>
                  <a:ext uri="{FF2B5EF4-FFF2-40B4-BE49-F238E27FC236}">
                    <a16:creationId xmlns:a16="http://schemas.microsoft.com/office/drawing/2014/main" id="{93BB6FD9-133A-47CE-99B0-A0403C1F0A6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80366404"/>
                  </p:ext>
                </p:extLst>
              </p:nvPr>
            </p:nvGraphicFramePr>
            <p:xfrm>
              <a:off x="3626464" y="1411865"/>
              <a:ext cx="3898404" cy="74168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:a16="http://schemas.microsoft.com/office/drawing/2014/main" val="207800427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:a16="http://schemas.microsoft.com/office/drawing/2014/main" val="2900827860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:a16="http://schemas.microsoft.com/office/drawing/2014/main" val="39613297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8"/>
                          <a:stretch>
                            <a:fillRect t="-8065" r="-333784" b="-1209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8"/>
                          <a:stretch>
                            <a:fillRect l="-60905" t="-8065" r="-103292" b="-1209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11.6 cm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3347051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8"/>
                          <a:stretch>
                            <a:fillRect t="-109836" r="-333784" b="-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8"/>
                          <a:stretch>
                            <a:fillRect l="-60905" t="-109836" r="-103292" b="-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11.6 cm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2538932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20" name="Groupe 19">
            <a:extLst>
              <a:ext uri="{FF2B5EF4-FFF2-40B4-BE49-F238E27FC236}">
                <a16:creationId xmlns:a16="http://schemas.microsoft.com/office/drawing/2014/main" id="{53A80F3B-1B70-4972-92D4-55A79041BA2C}"/>
              </a:ext>
            </a:extLst>
          </p:cNvPr>
          <p:cNvGrpSpPr/>
          <p:nvPr/>
        </p:nvGrpSpPr>
        <p:grpSpPr>
          <a:xfrm>
            <a:off x="111923" y="5463549"/>
            <a:ext cx="2626241" cy="839972"/>
            <a:chOff x="111923" y="5463549"/>
            <a:chExt cx="2626241" cy="839972"/>
          </a:xfrm>
        </p:grpSpPr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D67A229D-9257-47A3-BCA3-286BFFDF4920}"/>
                </a:ext>
              </a:extLst>
            </p:cNvPr>
            <p:cNvSpPr txBox="1"/>
            <p:nvPr/>
          </p:nvSpPr>
          <p:spPr>
            <a:xfrm>
              <a:off x="217439" y="5589677"/>
              <a:ext cx="22689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Étalonnage de microrobots souples</a:t>
              </a:r>
            </a:p>
          </p:txBody>
        </p:sp>
        <p:sp>
          <p:nvSpPr>
            <p:cNvPr id="15" name="Rectangle : coins arrondis 14">
              <a:extLst>
                <a:ext uri="{FF2B5EF4-FFF2-40B4-BE49-F238E27FC236}">
                  <a16:creationId xmlns:a16="http://schemas.microsoft.com/office/drawing/2014/main" id="{94FBFB9B-72A5-4AB4-99B2-C7906E288523}"/>
                </a:ext>
              </a:extLst>
            </p:cNvPr>
            <p:cNvSpPr/>
            <p:nvPr/>
          </p:nvSpPr>
          <p:spPr>
            <a:xfrm>
              <a:off x="111923" y="5463549"/>
              <a:ext cx="2626241" cy="839972"/>
            </a:xfrm>
            <a:prstGeom prst="roundRect">
              <a:avLst/>
            </a:prstGeom>
            <a:noFill/>
            <a:ln w="28575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21" name="Groupe 20">
            <a:extLst>
              <a:ext uri="{FF2B5EF4-FFF2-40B4-BE49-F238E27FC236}">
                <a16:creationId xmlns:a16="http://schemas.microsoft.com/office/drawing/2014/main" id="{87787A1C-1A9F-4893-BD50-6A4137E00448}"/>
              </a:ext>
            </a:extLst>
          </p:cNvPr>
          <p:cNvGrpSpPr/>
          <p:nvPr/>
        </p:nvGrpSpPr>
        <p:grpSpPr>
          <a:xfrm>
            <a:off x="2861518" y="5468861"/>
            <a:ext cx="2779864" cy="839972"/>
            <a:chOff x="3225363" y="5447060"/>
            <a:chExt cx="2779864" cy="839972"/>
          </a:xfrm>
        </p:grpSpPr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07530AC4-AE2A-4EC5-8CBC-B39CEC58FF42}"/>
                </a:ext>
              </a:extLst>
            </p:cNvPr>
            <p:cNvSpPr txBox="1"/>
            <p:nvPr/>
          </p:nvSpPr>
          <p:spPr>
            <a:xfrm>
              <a:off x="3225363" y="5682380"/>
              <a:ext cx="27798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Caractérisation mécanique</a:t>
              </a:r>
            </a:p>
          </p:txBody>
        </p:sp>
        <p:sp>
          <p:nvSpPr>
            <p:cNvPr id="56" name="Rectangle : coins arrondis 55">
              <a:extLst>
                <a:ext uri="{FF2B5EF4-FFF2-40B4-BE49-F238E27FC236}">
                  <a16:creationId xmlns:a16="http://schemas.microsoft.com/office/drawing/2014/main" id="{17EC8769-F51A-412B-B4AB-4E83F4DA5E32}"/>
                </a:ext>
              </a:extLst>
            </p:cNvPr>
            <p:cNvSpPr/>
            <p:nvPr/>
          </p:nvSpPr>
          <p:spPr>
            <a:xfrm>
              <a:off x="3225363" y="5447060"/>
              <a:ext cx="2626241" cy="839972"/>
            </a:xfrm>
            <a:prstGeom prst="roundRect">
              <a:avLst/>
            </a:prstGeom>
            <a:noFill/>
            <a:ln w="28575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482C3FD5-7235-41A3-83BA-6773C86F3143}"/>
              </a:ext>
            </a:extLst>
          </p:cNvPr>
          <p:cNvGrpSpPr/>
          <p:nvPr/>
        </p:nvGrpSpPr>
        <p:grpSpPr>
          <a:xfrm>
            <a:off x="5589139" y="5457978"/>
            <a:ext cx="2626241" cy="839972"/>
            <a:chOff x="6338803" y="5459176"/>
            <a:chExt cx="2626241" cy="839972"/>
          </a:xfrm>
        </p:grpSpPr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0E2F50AF-3F28-4BA5-B69D-8D56AB6C14F7}"/>
                </a:ext>
              </a:extLst>
            </p:cNvPr>
            <p:cNvSpPr txBox="1"/>
            <p:nvPr/>
          </p:nvSpPr>
          <p:spPr>
            <a:xfrm>
              <a:off x="6702400" y="5674915"/>
              <a:ext cx="18990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Micro-assemblage</a:t>
              </a:r>
            </a:p>
          </p:txBody>
        </p:sp>
        <p:sp>
          <p:nvSpPr>
            <p:cNvPr id="57" name="Rectangle : coins arrondis 56">
              <a:extLst>
                <a:ext uri="{FF2B5EF4-FFF2-40B4-BE49-F238E27FC236}">
                  <a16:creationId xmlns:a16="http://schemas.microsoft.com/office/drawing/2014/main" id="{9AC5994B-44EB-4839-9DFC-2CFB49BD90D7}"/>
                </a:ext>
              </a:extLst>
            </p:cNvPr>
            <p:cNvSpPr/>
            <p:nvPr/>
          </p:nvSpPr>
          <p:spPr>
            <a:xfrm>
              <a:off x="6338803" y="5459176"/>
              <a:ext cx="2626241" cy="839972"/>
            </a:xfrm>
            <a:prstGeom prst="roundRect">
              <a:avLst/>
            </a:prstGeom>
            <a:noFill/>
            <a:ln w="28575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62" name="Hexagone 61">
            <a:extLst>
              <a:ext uri="{FF2B5EF4-FFF2-40B4-BE49-F238E27FC236}">
                <a16:creationId xmlns:a16="http://schemas.microsoft.com/office/drawing/2014/main" id="{5413CF8A-83A0-4903-B3A5-58FAFC7DFCDE}"/>
              </a:ext>
            </a:extLst>
          </p:cNvPr>
          <p:cNvSpPr/>
          <p:nvPr/>
        </p:nvSpPr>
        <p:spPr>
          <a:xfrm>
            <a:off x="1547163" y="3221121"/>
            <a:ext cx="1746000" cy="1512000"/>
          </a:xfrm>
          <a:prstGeom prst="hexagon">
            <a:avLst>
              <a:gd name="adj" fmla="val 28694"/>
              <a:gd name="vf" fmla="val 115470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" name="TextBox 4"/>
          <p:cNvSpPr txBox="1"/>
          <p:nvPr/>
        </p:nvSpPr>
        <p:spPr>
          <a:xfrm>
            <a:off x="1686839" y="3524117"/>
            <a:ext cx="16806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Difficultés applicatives à la </a:t>
            </a:r>
            <a:r>
              <a:rPr lang="fr-FR" sz="1600" dirty="0" err="1"/>
              <a:t>microrobotique</a:t>
            </a:r>
            <a:endParaRPr lang="fr-FR" sz="16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65" name="Tableau 64">
                <a:extLst>
                  <a:ext uri="{FF2B5EF4-FFF2-40B4-BE49-F238E27FC236}">
                    <a16:creationId xmlns:a16="http://schemas.microsoft.com/office/drawing/2014/main" id="{01A06048-541A-4A89-AFC1-0C4AE75EBB9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09405531"/>
                  </p:ext>
                </p:extLst>
              </p:nvPr>
            </p:nvGraphicFramePr>
            <p:xfrm>
              <a:off x="3622640" y="2158408"/>
              <a:ext cx="3898404" cy="37084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:a16="http://schemas.microsoft.com/office/drawing/2014/main" val="3870952942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:a16="http://schemas.microsoft.com/office/drawing/2014/main" val="758300963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:a16="http://schemas.microsoft.com/office/drawing/2014/main" val="75069532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oMath>
                            </m:oMathPara>
                          </a14:m>
                          <a:endParaRPr lang="fr-FR" b="0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fr-FR" b="0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fr-FR" b="0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0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07</m:t>
                              </m:r>
                            </m:oMath>
                          </a14:m>
                          <a:r>
                            <a:rPr lang="fr-FR" b="0" noProof="0" dirty="0">
                              <a:solidFill>
                                <a:schemeClr val="tx1"/>
                              </a:solidFill>
                            </a:rPr>
                            <a:t>     μrad.</a:t>
                          </a:r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b="0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oMath>
                          </a14:m>
                          <a:r>
                            <a:rPr lang="fr-FR" b="0" noProof="0" dirty="0">
                              <a:solidFill>
                                <a:schemeClr val="tx1"/>
                              </a:solidFill>
                            </a:rPr>
                            <a:t>   rad.</a:t>
                          </a:r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7472737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65" name="Tableau 64">
                <a:extLst>
                  <a:ext uri="{FF2B5EF4-FFF2-40B4-BE49-F238E27FC236}">
                    <a16:creationId xmlns:a16="http://schemas.microsoft.com/office/drawing/2014/main" id="{01A06048-541A-4A89-AFC1-0C4AE75EBB9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09405531"/>
                  </p:ext>
                </p:extLst>
              </p:nvPr>
            </p:nvGraphicFramePr>
            <p:xfrm>
              <a:off x="3622640" y="2158408"/>
              <a:ext cx="3898404" cy="37084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:a16="http://schemas.microsoft.com/office/drawing/2014/main" val="3870952942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:a16="http://schemas.microsoft.com/office/drawing/2014/main" val="758300963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:a16="http://schemas.microsoft.com/office/drawing/2014/main" val="75069532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9"/>
                          <a:stretch>
                            <a:fillRect l="-676" t="-8197" r="-333108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9"/>
                          <a:stretch>
                            <a:fillRect l="-61317" t="-8197" r="-102881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9"/>
                          <a:stretch>
                            <a:fillRect l="-157430" t="-8197" r="-402" b="-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7472737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76" name="Tableau 75">
                <a:extLst>
                  <a:ext uri="{FF2B5EF4-FFF2-40B4-BE49-F238E27FC236}">
                    <a16:creationId xmlns:a16="http://schemas.microsoft.com/office/drawing/2014/main" id="{E285267F-8769-4279-BB02-3B8220C138A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34207214"/>
                  </p:ext>
                </p:extLst>
              </p:nvPr>
            </p:nvGraphicFramePr>
            <p:xfrm>
              <a:off x="3626464" y="2513233"/>
              <a:ext cx="3898404" cy="74168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:a16="http://schemas.microsoft.com/office/drawing/2014/main" val="542409069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:a16="http://schemas.microsoft.com/office/drawing/2014/main" val="2170878580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:a16="http://schemas.microsoft.com/office/drawing/2014/main" val="324305894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𝜷</m:t>
                                </m:r>
                              </m:oMath>
                            </m:oMathPara>
                          </a14:m>
                          <a:endParaRPr lang="fr-FR" b="1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rgbClr val="F4A26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𝟏𝟐𝟎</m:t>
                              </m:r>
                              <m:r>
                                <a:rPr lang="fr-FR" b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𝟓</m:t>
                              </m:r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μrad.</a:t>
                          </a:r>
                        </a:p>
                      </a:txBody>
                      <a:tcPr>
                        <a:solidFill>
                          <a:srgbClr val="F4A26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f>
                                <m:fPr>
                                  <m:type m:val="skw"/>
                                  <m:ctrlPr>
                                    <a:rPr lang="fr-FR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𝝅</m:t>
                                  </m:r>
                                </m:num>
                                <m:den>
                                  <m:r>
                                    <a:rPr lang="en-US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𝟖</m:t>
                                  </m:r>
                                </m:den>
                              </m:f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 rad.</a:t>
                          </a:r>
                        </a:p>
                      </a:txBody>
                      <a:tcPr>
                        <a:solidFill>
                          <a:srgbClr val="F4A26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366510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𝜸</m:t>
                                </m:r>
                              </m:oMath>
                            </m:oMathPara>
                          </a14:m>
                          <a:endParaRPr lang="fr-FR" b="1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rgbClr val="F4A26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𝟏𝟏𝟖</m:t>
                              </m:r>
                              <m:r>
                                <a:rPr lang="fr-FR" b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μrad.</a:t>
                          </a:r>
                        </a:p>
                      </a:txBody>
                      <a:tcPr>
                        <a:solidFill>
                          <a:srgbClr val="F4A26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f>
                                <m:fPr>
                                  <m:type m:val="skw"/>
                                  <m:ctrlPr>
                                    <a:rPr lang="fr-FR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𝝅</m:t>
                                  </m:r>
                                </m:num>
                                <m:den>
                                  <m:r>
                                    <a:rPr lang="en-US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𝟖</m:t>
                                  </m:r>
                                </m:den>
                              </m:f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 rad.</a:t>
                          </a:r>
                        </a:p>
                      </a:txBody>
                      <a:tcPr>
                        <a:solidFill>
                          <a:srgbClr val="F4A26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06065192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76" name="Tableau 75">
                <a:extLst>
                  <a:ext uri="{FF2B5EF4-FFF2-40B4-BE49-F238E27FC236}">
                    <a16:creationId xmlns:a16="http://schemas.microsoft.com/office/drawing/2014/main" id="{E285267F-8769-4279-BB02-3B8220C138A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34207214"/>
                  </p:ext>
                </p:extLst>
              </p:nvPr>
            </p:nvGraphicFramePr>
            <p:xfrm>
              <a:off x="3626464" y="2513233"/>
              <a:ext cx="3898404" cy="74168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:a16="http://schemas.microsoft.com/office/drawing/2014/main" val="542409069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:a16="http://schemas.microsoft.com/office/drawing/2014/main" val="2170878580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:a16="http://schemas.microsoft.com/office/drawing/2014/main" val="324305894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10"/>
                          <a:stretch>
                            <a:fillRect t="-111475" r="-333784" b="-28032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10"/>
                          <a:stretch>
                            <a:fillRect l="-60905" t="-111475" r="-103292" b="-28032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10"/>
                          <a:stretch>
                            <a:fillRect l="-156400" t="-111475" r="-400" b="-28032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366510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10"/>
                          <a:stretch>
                            <a:fillRect t="-211475" r="-333784" b="-18032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10"/>
                          <a:stretch>
                            <a:fillRect l="-60905" t="-211475" r="-103292" b="-18032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10"/>
                          <a:stretch>
                            <a:fillRect l="-156400" t="-211475" r="-400" b="-18032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0606519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91" name="Tableau 90">
                <a:extLst>
                  <a:ext uri="{FF2B5EF4-FFF2-40B4-BE49-F238E27FC236}">
                    <a16:creationId xmlns:a16="http://schemas.microsoft.com/office/drawing/2014/main" id="{CEF4B449-3C64-4531-8620-8EE83DA3BC8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68032559"/>
                  </p:ext>
                </p:extLst>
              </p:nvPr>
            </p:nvGraphicFramePr>
            <p:xfrm>
              <a:off x="3624552" y="1419107"/>
              <a:ext cx="3898404" cy="74168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:a16="http://schemas.microsoft.com/office/drawing/2014/main" val="207800427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:a16="http://schemas.microsoft.com/office/drawing/2014/main" val="2900827860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:a16="http://schemas.microsoft.com/office/drawing/2014/main" val="39613297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oMath>
                            </m:oMathPara>
                          </a14:m>
                          <a:endParaRPr lang="fr-FR" b="0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fr-FR" b="0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fr-FR" b="0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0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96</m:t>
                              </m:r>
                            </m:oMath>
                          </a14:m>
                          <a:r>
                            <a:rPr lang="fr-FR" b="0" noProof="0" dirty="0">
                              <a:solidFill>
                                <a:schemeClr val="tx1"/>
                              </a:solidFill>
                            </a:rPr>
                            <a:t>     nm</a:t>
                          </a:r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b="0" noProof="0" dirty="0">
                              <a:solidFill>
                                <a:schemeClr val="tx1"/>
                              </a:solidFill>
                            </a:rPr>
                            <a:t>11.6 cm</a:t>
                          </a:r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347051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fr-FR" b="0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fr-FR" b="0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fr-FR" b="0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0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77</m:t>
                              </m:r>
                            </m:oMath>
                          </a14:m>
                          <a:r>
                            <a:rPr lang="fr-FR" b="0" noProof="0" dirty="0">
                              <a:solidFill>
                                <a:schemeClr val="tx1"/>
                              </a:solidFill>
                            </a:rPr>
                            <a:t>     nm</a:t>
                          </a:r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b="0" noProof="0" dirty="0">
                              <a:solidFill>
                                <a:schemeClr val="tx1"/>
                              </a:solidFill>
                            </a:rPr>
                            <a:t>11.6 cm</a:t>
                          </a:r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2538932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91" name="Tableau 90">
                <a:extLst>
                  <a:ext uri="{FF2B5EF4-FFF2-40B4-BE49-F238E27FC236}">
                    <a16:creationId xmlns:a16="http://schemas.microsoft.com/office/drawing/2014/main" id="{CEF4B449-3C64-4531-8620-8EE83DA3BC8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68032559"/>
                  </p:ext>
                </p:extLst>
              </p:nvPr>
            </p:nvGraphicFramePr>
            <p:xfrm>
              <a:off x="3624552" y="1419107"/>
              <a:ext cx="3898404" cy="74168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:a16="http://schemas.microsoft.com/office/drawing/2014/main" val="207800427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:a16="http://schemas.microsoft.com/office/drawing/2014/main" val="2900827860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:a16="http://schemas.microsoft.com/office/drawing/2014/main" val="39613297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11"/>
                          <a:stretch>
                            <a:fillRect t="-8065" r="-333784" b="-1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11"/>
                          <a:stretch>
                            <a:fillRect l="-60905" t="-8065" r="-103292" b="-1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b="0" noProof="0" dirty="0">
                              <a:solidFill>
                                <a:schemeClr val="tx1"/>
                              </a:solidFill>
                            </a:rPr>
                            <a:t>11.6 cm</a:t>
                          </a:r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347051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11"/>
                          <a:stretch>
                            <a:fillRect t="-109836" r="-333784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11"/>
                          <a:stretch>
                            <a:fillRect l="-60905" t="-109836" r="-103292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b="0" noProof="0" dirty="0">
                              <a:solidFill>
                                <a:schemeClr val="tx1"/>
                              </a:solidFill>
                            </a:rPr>
                            <a:t>11.6 cm</a:t>
                          </a:r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253893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92" name="Tableau 91">
                <a:extLst>
                  <a:ext uri="{FF2B5EF4-FFF2-40B4-BE49-F238E27FC236}">
                    <a16:creationId xmlns:a16="http://schemas.microsoft.com/office/drawing/2014/main" id="{08A0DF01-2C83-45A9-A009-FAEEE2C5CD1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04525449"/>
                  </p:ext>
                </p:extLst>
              </p:nvPr>
            </p:nvGraphicFramePr>
            <p:xfrm>
              <a:off x="3622640" y="3252168"/>
              <a:ext cx="3898404" cy="37084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:a16="http://schemas.microsoft.com/office/drawing/2014/main" val="2844000999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:a16="http://schemas.microsoft.com/office/drawing/2014/main" val="2830498100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:a16="http://schemas.microsoft.com/office/drawing/2014/main" val="28472536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𝐳</m:t>
                                </m:r>
                              </m:oMath>
                            </m:oMathPara>
                          </a14:m>
                          <a:endParaRPr lang="fr-FR" b="1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rgbClr val="F4A26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fr-FR" b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fr-FR" b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 mm</a:t>
                          </a:r>
                        </a:p>
                      </a:txBody>
                      <a:tcPr>
                        <a:solidFill>
                          <a:srgbClr val="F4A26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87542456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92" name="Tableau 91">
                <a:extLst>
                  <a:ext uri="{FF2B5EF4-FFF2-40B4-BE49-F238E27FC236}">
                    <a16:creationId xmlns:a16="http://schemas.microsoft.com/office/drawing/2014/main" id="{08A0DF01-2C83-45A9-A009-FAEEE2C5CD1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04525449"/>
                  </p:ext>
                </p:extLst>
              </p:nvPr>
            </p:nvGraphicFramePr>
            <p:xfrm>
              <a:off x="3622640" y="3252168"/>
              <a:ext cx="3898404" cy="37084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:a16="http://schemas.microsoft.com/office/drawing/2014/main" val="2844000999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:a16="http://schemas.microsoft.com/office/drawing/2014/main" val="2830498100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:a16="http://schemas.microsoft.com/office/drawing/2014/main" val="28472536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12"/>
                          <a:stretch>
                            <a:fillRect l="-676" t="-8065" r="-333108" b="-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12"/>
                          <a:stretch>
                            <a:fillRect l="-61317" t="-8065" r="-102881" b="-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87542456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25" name="Image 24">
            <a:extLst>
              <a:ext uri="{FF2B5EF4-FFF2-40B4-BE49-F238E27FC236}">
                <a16:creationId xmlns:a16="http://schemas.microsoft.com/office/drawing/2014/main" id="{164797F2-8AD7-45AC-9FE9-96C8F618A21D}"/>
              </a:ext>
            </a:extLst>
          </p:cNvPr>
          <p:cNvPicPr>
            <a:picLocks noChangeAspect="1"/>
          </p:cNvPicPr>
          <p:nvPr/>
        </p:nvPicPr>
        <p:blipFill>
          <a:blip r:embed="rId13" r:link="rId15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2067" b="95600" l="1667" r="96700">
                        <a14:foregroundMark x1="32633" y1="4967" x2="18733" y2="13000"/>
                        <a14:foregroundMark x1="18733" y1="13000" x2="8567" y2="24033"/>
                        <a14:foregroundMark x1="8567" y1="24033" x2="2548" y2="35817"/>
                        <a14:foregroundMark x1="1420" y1="38969" x2="1139" y2="45113"/>
                        <a14:foregroundMark x1="1395" y1="55713" x2="4567" y2="68067"/>
                        <a14:foregroundMark x1="4567" y1="68067" x2="16167" y2="81867"/>
                        <a14:foregroundMark x1="16167" y1="81867" x2="28833" y2="89433"/>
                        <a14:foregroundMark x1="28833" y1="89433" x2="43200" y2="91900"/>
                        <a14:foregroundMark x1="43200" y1="91900" x2="61900" y2="80833"/>
                        <a14:foregroundMark x1="61900" y1="80833" x2="67567" y2="51333"/>
                        <a14:foregroundMark x1="67567" y1="51333" x2="62467" y2="37467"/>
                        <a14:foregroundMark x1="62467" y1="37467" x2="32567" y2="21767"/>
                        <a14:foregroundMark x1="32567" y1="21767" x2="34067" y2="7067"/>
                        <a14:foregroundMark x1="34067" y1="7067" x2="33600" y2="6900"/>
                        <a14:foregroundMark x1="32633" y1="4633" x2="34267" y2="6567"/>
                        <a14:foregroundMark x1="34567" y1="8833" x2="21367" y2="35700"/>
                        <a14:foregroundMark x1="21367" y1="35700" x2="21367" y2="35533"/>
                        <a14:foregroundMark x1="27167" y1="13967" x2="12567" y2="24400"/>
                        <a14:foregroundMark x1="12567" y1="24400" x2="7000" y2="40000"/>
                        <a14:foregroundMark x1="7000" y1="40000" x2="13833" y2="54167"/>
                        <a14:foregroundMark x1="13833" y1="54167" x2="26833" y2="46100"/>
                        <a14:foregroundMark x1="26833" y1="46100" x2="28767" y2="40700"/>
                        <a14:foregroundMark x1="8833" y1="33933" x2="4300" y2="47833"/>
                        <a14:foregroundMark x1="4300" y1="47833" x2="4967" y2="61967"/>
                        <a14:foregroundMark x1="43900" y1="5267" x2="74133" y2="13267"/>
                        <a14:foregroundMark x1="74133" y1="13267" x2="86300" y2="24133"/>
                        <a14:foregroundMark x1="86300" y1="24133" x2="92867" y2="37467"/>
                        <a14:foregroundMark x1="92867" y1="37467" x2="95167" y2="52933"/>
                        <a14:foregroundMark x1="95167" y1="52933" x2="92867" y2="67667"/>
                        <a14:foregroundMark x1="92867" y1="67667" x2="89000" y2="73867"/>
                        <a14:foregroundMark x1="42000" y1="4300" x2="51967" y2="2067"/>
                        <a14:foregroundMark x1="94467" y1="37800" x2="96733" y2="52100"/>
                        <a14:foregroundMark x1="96733" y1="52100" x2="94800" y2="57767"/>
                        <a14:foregroundMark x1="30700" y1="88033" x2="43800" y2="96733"/>
                        <a14:foregroundMark x1="43800" y1="96733" x2="58467" y2="95633"/>
                        <a14:foregroundMark x1="58467" y1="95633" x2="70633" y2="89967"/>
                        <a14:foregroundMark x1="1995" y1="48500" x2="2633" y2="52967"/>
                        <a14:foregroundMark x1="3533" y1="40000" x2="3233" y2="51600"/>
                        <a14:foregroundMark x1="4500" y1="38067" x2="2267" y2="50300"/>
                        <a14:foregroundMark x1="4200" y1="41300" x2="1933" y2="44500"/>
                        <a14:backgroundMark x1="3300" y1="32033" x2="67" y2="41067"/>
                        <a14:backgroundMark x1="3933" y1="32033" x2="3300" y2="33667"/>
                        <a14:backgroundMark x1="3533" y1="30667" x2="1600" y2="34867"/>
                        <a14:backgroundMark x1="1768" y1="44398" x2="633" y2="58033"/>
                        <a14:backgroundMark x1="2267" y1="38400" x2="1828" y2="4367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9083" y="517213"/>
            <a:ext cx="2334357" cy="2334357"/>
          </a:xfrm>
          <a:prstGeom prst="rect">
            <a:avLst/>
          </a:prstGeom>
        </p:spPr>
      </p:pic>
      <p:pic>
        <p:nvPicPr>
          <p:cNvPr id="93" name="Image 92">
            <a:extLst>
              <a:ext uri="{FF2B5EF4-FFF2-40B4-BE49-F238E27FC236}">
                <a16:creationId xmlns:a16="http://schemas.microsoft.com/office/drawing/2014/main" id="{55A8DD7B-0AB8-4A26-ADDC-DE3E6BE364ED}"/>
              </a:ext>
            </a:extLst>
          </p:cNvPr>
          <p:cNvPicPr>
            <a:picLocks noChangeAspect="1"/>
          </p:cNvPicPr>
          <p:nvPr/>
        </p:nvPicPr>
        <p:blipFill rotWithShape="1">
          <a:blip r:link="rId16"/>
          <a:srcRect t="9337" b="20024"/>
          <a:stretch>
            <a:fillRect/>
          </a:stretch>
        </p:blipFill>
        <p:spPr>
          <a:xfrm rot="11881417">
            <a:off x="10118092" y="3939615"/>
            <a:ext cx="1128368" cy="702301"/>
          </a:xfrm>
          <a:prstGeom prst="rect">
            <a:avLst/>
          </a:prstGeom>
        </p:spPr>
      </p:pic>
      <p:pic>
        <p:nvPicPr>
          <p:cNvPr id="94" name="Image 93">
            <a:extLst>
              <a:ext uri="{FF2B5EF4-FFF2-40B4-BE49-F238E27FC236}">
                <a16:creationId xmlns:a16="http://schemas.microsoft.com/office/drawing/2014/main" id="{CCA94DD0-E6D8-4CD4-80B5-CE6F5243895D}"/>
              </a:ext>
            </a:extLst>
          </p:cNvPr>
          <p:cNvPicPr>
            <a:picLocks noChangeAspect="1"/>
          </p:cNvPicPr>
          <p:nvPr/>
        </p:nvPicPr>
        <p:blipFill rotWithShape="1">
          <a:blip r:link="rId16"/>
          <a:srcRect t="9337" b="20024"/>
          <a:stretch>
            <a:fillRect/>
          </a:stretch>
        </p:blipFill>
        <p:spPr>
          <a:xfrm>
            <a:off x="10979086" y="3360668"/>
            <a:ext cx="1128368" cy="702301"/>
          </a:xfrm>
          <a:prstGeom prst="rect">
            <a:avLst/>
          </a:prstGeom>
        </p:spPr>
      </p:pic>
      <p:cxnSp>
        <p:nvCxnSpPr>
          <p:cNvPr id="35" name="Connecteur droit avec flèche 34">
            <a:extLst>
              <a:ext uri="{FF2B5EF4-FFF2-40B4-BE49-F238E27FC236}">
                <a16:creationId xmlns:a16="http://schemas.microsoft.com/office/drawing/2014/main" id="{EB4DA66A-0C92-414D-90FB-C2C891290FED}"/>
              </a:ext>
            </a:extLst>
          </p:cNvPr>
          <p:cNvCxnSpPr/>
          <p:nvPr/>
        </p:nvCxnSpPr>
        <p:spPr>
          <a:xfrm>
            <a:off x="10304628" y="4869712"/>
            <a:ext cx="1844205" cy="0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ZoneTexte 35">
            <a:extLst>
              <a:ext uri="{FF2B5EF4-FFF2-40B4-BE49-F238E27FC236}">
                <a16:creationId xmlns:a16="http://schemas.microsoft.com/office/drawing/2014/main" id="{59609B9C-1458-4AA0-A494-09130CB8673D}"/>
              </a:ext>
            </a:extLst>
          </p:cNvPr>
          <p:cNvSpPr txBox="1"/>
          <p:nvPr/>
        </p:nvSpPr>
        <p:spPr>
          <a:xfrm>
            <a:off x="10656009" y="4905085"/>
            <a:ext cx="1180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Résolution</a:t>
            </a:r>
          </a:p>
        </p:txBody>
      </p:sp>
      <p:pic>
        <p:nvPicPr>
          <p:cNvPr id="31" name="Image 30">
            <a:extLst>
              <a:ext uri="{FF2B5EF4-FFF2-40B4-BE49-F238E27FC236}">
                <a16:creationId xmlns:a16="http://schemas.microsoft.com/office/drawing/2014/main" id="{ADB88E6C-9DDC-49E5-9819-6EB494FA7CA7}"/>
              </a:ext>
            </a:extLst>
          </p:cNvPr>
          <p:cNvPicPr>
            <a:picLocks noChangeAspect="1"/>
          </p:cNvPicPr>
          <p:nvPr/>
        </p:nvPicPr>
        <p:blipFill>
          <a:blip r:link="rId17"/>
          <a:stretch>
            <a:fillRect/>
          </a:stretch>
        </p:blipFill>
        <p:spPr>
          <a:xfrm>
            <a:off x="7759084" y="2965518"/>
            <a:ext cx="2334357" cy="2334357"/>
          </a:xfrm>
          <a:prstGeom prst="rect">
            <a:avLst/>
          </a:prstGeom>
        </p:spPr>
      </p:pic>
      <p:pic>
        <p:nvPicPr>
          <p:cNvPr id="41" name="Image 40">
            <a:extLst>
              <a:ext uri="{FF2B5EF4-FFF2-40B4-BE49-F238E27FC236}">
                <a16:creationId xmlns:a16="http://schemas.microsoft.com/office/drawing/2014/main" id="{010808EC-8522-4826-A0C2-2EB3680E6533}"/>
              </a:ext>
            </a:extLst>
          </p:cNvPr>
          <p:cNvPicPr>
            <a:picLocks noChangeAspect="1"/>
          </p:cNvPicPr>
          <p:nvPr/>
        </p:nvPicPr>
        <p:blipFill rotWithShape="1">
          <a:blip r:link="rId18"/>
          <a:srcRect l="22809" t="26840" r="58847" b="42119"/>
          <a:stretch>
            <a:fillRect/>
          </a:stretch>
        </p:blipFill>
        <p:spPr>
          <a:xfrm>
            <a:off x="10220622" y="511357"/>
            <a:ext cx="1886832" cy="2394588"/>
          </a:xfrm>
          <a:prstGeom prst="rect">
            <a:avLst/>
          </a:prstGeom>
        </p:spPr>
      </p:pic>
      <p:cxnSp>
        <p:nvCxnSpPr>
          <p:cNvPr id="95" name="Connecteur droit avec flèche 94">
            <a:extLst>
              <a:ext uri="{FF2B5EF4-FFF2-40B4-BE49-F238E27FC236}">
                <a16:creationId xmlns:a16="http://schemas.microsoft.com/office/drawing/2014/main" id="{2BFE3150-E703-419B-AFA4-CBB1715D0A50}"/>
              </a:ext>
            </a:extLst>
          </p:cNvPr>
          <p:cNvCxnSpPr>
            <a:cxnSpLocks/>
          </p:cNvCxnSpPr>
          <p:nvPr/>
        </p:nvCxnSpPr>
        <p:spPr>
          <a:xfrm>
            <a:off x="10427123" y="2736066"/>
            <a:ext cx="471249" cy="0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ZoneTexte 95">
            <a:extLst>
              <a:ext uri="{FF2B5EF4-FFF2-40B4-BE49-F238E27FC236}">
                <a16:creationId xmlns:a16="http://schemas.microsoft.com/office/drawing/2014/main" id="{64BE4871-3C8F-4177-AB98-F259266B3042}"/>
              </a:ext>
            </a:extLst>
          </p:cNvPr>
          <p:cNvSpPr txBox="1"/>
          <p:nvPr/>
        </p:nvSpPr>
        <p:spPr>
          <a:xfrm>
            <a:off x="10427123" y="2821458"/>
            <a:ext cx="1180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Résolution</a:t>
            </a:r>
          </a:p>
        </p:txBody>
      </p:sp>
    </p:spTree>
    <p:extLst>
      <p:ext uri="{BB962C8B-B14F-4D97-AF65-F5344CB8AC3E}">
        <p14:creationId xmlns:p14="http://schemas.microsoft.com/office/powerpoint/2010/main" val="1696842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Conclusions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Conclusions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66" name="Groupe 6">
            <a:extLst>
              <a:ext uri="{FF2B5EF4-FFF2-40B4-BE49-F238E27FC236}">
                <a16:creationId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67" name="Hexagone 96">
              <a:extLst>
                <a:ext uri="{FF2B5EF4-FFF2-40B4-BE49-F238E27FC236}">
                  <a16:creationId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8" name="Hexagone 97">
              <a:extLst>
                <a:ext uri="{FF2B5EF4-FFF2-40B4-BE49-F238E27FC236}">
                  <a16:creationId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69" name="Groupe 7">
            <a:extLst>
              <a:ext uri="{FF2B5EF4-FFF2-40B4-BE49-F238E27FC236}">
                <a16:creationId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  <a:solidFill>
            <a:srgbClr val="005393"/>
          </a:solidFill>
        </p:grpSpPr>
        <p:sp>
          <p:nvSpPr>
            <p:cNvPr id="70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1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2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3" name="Hexagone 109">
              <a:extLst>
                <a:ext uri="{FF2B5EF4-FFF2-40B4-BE49-F238E27FC236}">
                  <a16:creationId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4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5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77" name="Groupe 114">
            <a:extLst>
              <a:ext uri="{FF2B5EF4-FFF2-40B4-BE49-F238E27FC236}">
                <a16:creationId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  <a:solidFill>
            <a:srgbClr val="005393"/>
          </a:solidFill>
        </p:grpSpPr>
        <p:sp>
          <p:nvSpPr>
            <p:cNvPr id="78" name="Hexagone 115">
              <a:extLst>
                <a:ext uri="{FF2B5EF4-FFF2-40B4-BE49-F238E27FC236}">
                  <a16:creationId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9" name="Hexagone 116">
              <a:extLst>
                <a:ext uri="{FF2B5EF4-FFF2-40B4-BE49-F238E27FC236}">
                  <a16:creationId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0" name="Hexagone 117">
              <a:extLst>
                <a:ext uri="{FF2B5EF4-FFF2-40B4-BE49-F238E27FC236}">
                  <a16:creationId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1" name="Groupe 137">
            <a:extLst>
              <a:ext uri="{FF2B5EF4-FFF2-40B4-BE49-F238E27FC236}">
                <a16:creationId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82" name="Hexagone 138">
              <a:extLst>
                <a:ext uri="{FF2B5EF4-FFF2-40B4-BE49-F238E27FC236}">
                  <a16:creationId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3" name="Hexagone 139">
              <a:extLst>
                <a:ext uri="{FF2B5EF4-FFF2-40B4-BE49-F238E27FC236}">
                  <a16:creationId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4" name="Hexagone 140">
              <a:extLst>
                <a:ext uri="{FF2B5EF4-FFF2-40B4-BE49-F238E27FC236}">
                  <a16:creationId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5" name="Groupe 142">
            <a:extLst>
              <a:ext uri="{FF2B5EF4-FFF2-40B4-BE49-F238E27FC236}">
                <a16:creationId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  <a:solidFill>
            <a:srgbClr val="005393"/>
          </a:solidFill>
        </p:grpSpPr>
        <p:sp>
          <p:nvSpPr>
            <p:cNvPr id="86" name="Hexagone 143">
              <a:extLst>
                <a:ext uri="{FF2B5EF4-FFF2-40B4-BE49-F238E27FC236}">
                  <a16:creationId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7" name="Hexagone 144">
              <a:extLst>
                <a:ext uri="{FF2B5EF4-FFF2-40B4-BE49-F238E27FC236}">
                  <a16:creationId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8" name="Hexagone 145">
              <a:extLst>
                <a:ext uri="{FF2B5EF4-FFF2-40B4-BE49-F238E27FC236}">
                  <a16:creationId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9" name="Hexagone 146">
              <a:extLst>
                <a:ext uri="{FF2B5EF4-FFF2-40B4-BE49-F238E27FC236}">
                  <a16:creationId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0" name="Hexagone 147">
              <a:extLst>
                <a:ext uri="{FF2B5EF4-FFF2-40B4-BE49-F238E27FC236}">
                  <a16:creationId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318461" y="769276"/>
            <a:ext cx="3282932" cy="4042248"/>
            <a:chOff x="111923" y="829378"/>
            <a:chExt cx="3282932" cy="4042248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link="rId4"/>
            <a:stretch>
              <a:fillRect/>
            </a:stretch>
          </p:blipFill>
          <p:spPr>
            <a:xfrm>
              <a:off x="111923" y="829378"/>
              <a:ext cx="3240000" cy="4042248"/>
            </a:xfrm>
            <a:prstGeom prst="rect">
              <a:avLst/>
            </a:prstGeom>
          </p:spPr>
        </p:pic>
        <p:sp>
          <p:nvSpPr>
            <p:cNvPr id="2" name="TextBox 1"/>
            <p:cNvSpPr txBox="1"/>
            <p:nvPr/>
          </p:nvSpPr>
          <p:spPr>
            <a:xfrm>
              <a:off x="235575" y="1271349"/>
              <a:ext cx="160719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Mesure limitée à 3 DDL</a:t>
              </a:r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1788340" y="1975172"/>
              <a:ext cx="153239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Plage de mesure d’une période</a:t>
              </a: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349282" y="2801759"/>
              <a:ext cx="178659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Faible robustesse en microscopie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714216" y="3628346"/>
              <a:ext cx="168063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dirty="0"/>
                <a:t>Difficultés applicatives à la </a:t>
              </a:r>
              <a:r>
                <a:rPr lang="fr-FR" sz="1600" dirty="0" err="1"/>
                <a:t>microrobotique</a:t>
              </a:r>
              <a:endParaRPr lang="fr-FR" sz="1600" dirty="0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4727393" y="896820"/>
            <a:ext cx="25966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>
                <a:solidFill>
                  <a:srgbClr val="005393"/>
                </a:solidFill>
              </a:rPr>
              <a:t>Mire périodique encodée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0" name="Table 2">
                <a:extLst>
                  <a:ext uri="{FF2B5EF4-FFF2-40B4-BE49-F238E27FC236}">
                    <a16:creationId xmlns:a16="http://schemas.microsoft.com/office/drawing/2014/main" id="{C1880500-9D4B-49E1-BDBE-F38EF4EAF7A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04971852"/>
                  </p:ext>
                </p:extLst>
              </p:nvPr>
            </p:nvGraphicFramePr>
            <p:xfrm>
              <a:off x="4504434" y="1719078"/>
              <a:ext cx="3898404" cy="286512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Axe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Résolution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Plage de mesure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noProof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oMath>
                            </m:oMathPara>
                          </a14:m>
                          <a:endParaRPr lang="fr-FR" b="0" noProof="0" dirty="0"/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fr-FR" b="0" noProof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96</m:t>
                              </m:r>
                            </m:oMath>
                          </a14:m>
                          <a:r>
                            <a:rPr lang="fr-FR" b="0" noProof="0" dirty="0"/>
                            <a:t>     nm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b="0" noProof="0" dirty="0"/>
                            <a:t>11.6 cm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noProof="0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fr-FR" b="0" noProof="0" dirty="0"/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fr-FR" b="0" noProof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77</m:t>
                              </m:r>
                            </m:oMath>
                          </a14:m>
                          <a:r>
                            <a:rPr lang="fr-FR" b="0" noProof="0" dirty="0"/>
                            <a:t>     nm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b="0" noProof="0" dirty="0"/>
                            <a:t>11.6 cm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latin typeface="Cambria Math" panose="02040503050406030204" pitchFamily="18" charset="0"/>
                                  </a:rPr>
                                  <m:t>𝐳</m:t>
                                </m:r>
                              </m:oMath>
                            </m:oMathPara>
                          </a14:m>
                          <a:endParaRPr lang="fr-FR" b="1" noProof="0" dirty="0"/>
                        </a:p>
                      </a:txBody>
                      <a:tcPr>
                        <a:solidFill>
                          <a:srgbClr val="E8924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fr-FR" b="1" noProof="0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fr-FR" b="1" i="1" noProof="0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fr-FR" b="1" noProof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oMath>
                          </a14:m>
                          <a:r>
                            <a:rPr lang="fr-FR" b="1" noProof="0" dirty="0"/>
                            <a:t>  mm</a:t>
                          </a:r>
                        </a:p>
                      </a:txBody>
                      <a:tcPr>
                        <a:solidFill>
                          <a:srgbClr val="E8924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 noProof="0" dirty="0"/>
                        </a:p>
                      </a:txBody>
                      <a:tcPr>
                        <a:solidFill>
                          <a:srgbClr val="E8924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noProof="0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oMath>
                            </m:oMathPara>
                          </a14:m>
                          <a:endParaRPr lang="fr-FR" b="0" noProof="0" dirty="0"/>
                        </a:p>
                      </a:txBody>
                      <a:tcPr>
                        <a:solidFill>
                          <a:srgbClr val="A0B67D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fr-FR" b="0" noProof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07</m:t>
                              </m:r>
                            </m:oMath>
                          </a14:m>
                          <a:r>
                            <a:rPr lang="fr-FR" b="0" noProof="0" dirty="0"/>
                            <a:t>     μrad.</a:t>
                          </a:r>
                        </a:p>
                      </a:txBody>
                      <a:tcPr>
                        <a:solidFill>
                          <a:srgbClr val="A0B67D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b="0" i="1" noProof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noProof="0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oMath>
                          </a14:m>
                          <a:r>
                            <a:rPr lang="fr-FR" b="0" noProof="0" dirty="0"/>
                            <a:t>   rad.</a:t>
                          </a:r>
                        </a:p>
                      </a:txBody>
                      <a:tcPr>
                        <a:solidFill>
                          <a:srgbClr val="A0B67D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latin typeface="Cambria Math" panose="02040503050406030204" pitchFamily="18" charset="0"/>
                                  </a:rPr>
                                  <m:t>𝛃</m:t>
                                </m:r>
                              </m:oMath>
                            </m:oMathPara>
                          </a14:m>
                          <a:endParaRPr lang="fr-FR" b="1" noProof="0" dirty="0"/>
                        </a:p>
                      </a:txBody>
                      <a:tcPr>
                        <a:solidFill>
                          <a:srgbClr val="E8924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fr-FR" b="1" i="1" noProof="0" smtClean="0">
                                  <a:latin typeface="Cambria Math" panose="02040503050406030204" pitchFamily="18" charset="0"/>
                                </a:rPr>
                                <m:t>𝟏𝟐𝟎</m:t>
                              </m:r>
                              <m:r>
                                <a:rPr lang="fr-FR" b="1" noProof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latin typeface="Cambria Math" panose="02040503050406030204" pitchFamily="18" charset="0"/>
                                </a:rPr>
                                <m:t>𝟓</m:t>
                              </m:r>
                            </m:oMath>
                          </a14:m>
                          <a:r>
                            <a:rPr lang="fr-FR" b="1" noProof="0" dirty="0"/>
                            <a:t> μrad.</a:t>
                          </a:r>
                        </a:p>
                      </a:txBody>
                      <a:tcPr>
                        <a:solidFill>
                          <a:srgbClr val="E8924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f>
                                <m:fPr>
                                  <m:type m:val="skw"/>
                                  <m:ctrlPr>
                                    <a:rPr lang="fr-FR" b="1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1" i="1" noProof="0" smtClean="0">
                                      <a:latin typeface="Cambria Math" panose="02040503050406030204" pitchFamily="18" charset="0"/>
                                    </a:rPr>
                                    <m:t>𝝅</m:t>
                                  </m:r>
                                </m:num>
                                <m:den>
                                  <m:r>
                                    <a:rPr lang="en-US" b="1" i="1" noProof="0" smtClean="0">
                                      <a:latin typeface="Cambria Math" panose="02040503050406030204" pitchFamily="18" charset="0"/>
                                    </a:rPr>
                                    <m:t>𝟖</m:t>
                                  </m:r>
                                </m:den>
                              </m:f>
                            </m:oMath>
                          </a14:m>
                          <a:r>
                            <a:rPr lang="fr-FR" b="1" noProof="0" dirty="0"/>
                            <a:t>  rad.</a:t>
                          </a:r>
                        </a:p>
                      </a:txBody>
                      <a:tcPr>
                        <a:solidFill>
                          <a:srgbClr val="E8924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latin typeface="Cambria Math" panose="02040503050406030204" pitchFamily="18" charset="0"/>
                                  </a:rPr>
                                  <m:t>𝛄</m:t>
                                </m:r>
                              </m:oMath>
                            </m:oMathPara>
                          </a14:m>
                          <a:endParaRPr lang="fr-FR" b="1" noProof="0" dirty="0"/>
                        </a:p>
                      </a:txBody>
                      <a:tcPr>
                        <a:solidFill>
                          <a:srgbClr val="E8924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fr-FR" b="1" i="1" noProof="0" smtClean="0">
                                  <a:latin typeface="Cambria Math" panose="02040503050406030204" pitchFamily="18" charset="0"/>
                                </a:rPr>
                                <m:t>𝟏𝟏𝟖</m:t>
                              </m:r>
                              <m:r>
                                <a:rPr lang="fr-FR" b="1" noProof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oMath>
                          </a14:m>
                          <a:r>
                            <a:rPr lang="fr-FR" b="1" noProof="0" dirty="0"/>
                            <a:t> μrad.</a:t>
                          </a:r>
                        </a:p>
                      </a:txBody>
                      <a:tcPr>
                        <a:solidFill>
                          <a:srgbClr val="E8924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f>
                                <m:fPr>
                                  <m:type m:val="skw"/>
                                  <m:ctrlPr>
                                    <a:rPr lang="fr-FR" b="1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1" i="1" noProof="0" smtClean="0">
                                      <a:latin typeface="Cambria Math" panose="02040503050406030204" pitchFamily="18" charset="0"/>
                                    </a:rPr>
                                    <m:t>𝝅</m:t>
                                  </m:r>
                                </m:num>
                                <m:den>
                                  <m:r>
                                    <a:rPr lang="en-US" b="1" i="1" noProof="0" smtClean="0">
                                      <a:latin typeface="Cambria Math" panose="02040503050406030204" pitchFamily="18" charset="0"/>
                                    </a:rPr>
                                    <m:t>𝟖</m:t>
                                  </m:r>
                                </m:den>
                              </m:f>
                            </m:oMath>
                          </a14:m>
                          <a:r>
                            <a:rPr lang="fr-FR" b="1" noProof="0" dirty="0"/>
                            <a:t>  rad.</a:t>
                          </a:r>
                          <a:endParaRPr lang="fr-FR" noProof="0" dirty="0"/>
                        </a:p>
                      </a:txBody>
                      <a:tcPr>
                        <a:solidFill>
                          <a:srgbClr val="E8924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50" name="Table 2">
                <a:extLst>
                  <a:ext uri="{FF2B5EF4-FFF2-40B4-BE49-F238E27FC236}">
                    <a16:creationId xmlns:a16="http://schemas.microsoft.com/office/drawing/2014/main" id="{C1880500-9D4B-49E1-BDBE-F38EF4EAF7A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04971852"/>
                  </p:ext>
                </p:extLst>
              </p:nvPr>
            </p:nvGraphicFramePr>
            <p:xfrm>
              <a:off x="4504434" y="1719078"/>
              <a:ext cx="3898404" cy="286512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Axe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Résolution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Plage de mesure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5"/>
                          <a:stretch>
                            <a:fillRect t="-180328" r="-333784" b="-6786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5"/>
                          <a:stretch>
                            <a:fillRect l="-60905" t="-180328" r="-103292" b="-6786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b="0" noProof="0" dirty="0"/>
                            <a:t>11.6 cm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5"/>
                          <a:stretch>
                            <a:fillRect t="-280328" r="-333784" b="-5786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5"/>
                          <a:stretch>
                            <a:fillRect l="-60905" t="-280328" r="-103292" b="-5786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b="0" noProof="0" dirty="0"/>
                            <a:t>11.6 cm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5"/>
                          <a:stretch>
                            <a:fillRect t="-380328" r="-333784" b="-4786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5"/>
                          <a:stretch>
                            <a:fillRect l="-60905" t="-380328" r="-103292" b="-4786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 noProof="0" dirty="0"/>
                        </a:p>
                      </a:txBody>
                      <a:tcPr>
                        <a:solidFill>
                          <a:srgbClr val="E8924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5"/>
                          <a:stretch>
                            <a:fillRect t="-480328" r="-333784" b="-3786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5"/>
                          <a:stretch>
                            <a:fillRect l="-60905" t="-480328" r="-103292" b="-3786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5"/>
                          <a:stretch>
                            <a:fillRect l="-156400" t="-480328" r="-400" b="-37868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5"/>
                          <a:stretch>
                            <a:fillRect t="-580328" r="-333784" b="-2786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5"/>
                          <a:stretch>
                            <a:fillRect l="-60905" t="-580328" r="-103292" b="-2786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5"/>
                          <a:stretch>
                            <a:fillRect l="-156400" t="-580328" r="-400" b="-27868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5"/>
                          <a:stretch>
                            <a:fillRect t="-680328" r="-333784" b="-1786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5"/>
                          <a:stretch>
                            <a:fillRect l="-60905" t="-680328" r="-103292" b="-1786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5"/>
                          <a:stretch>
                            <a:fillRect l="-156400" t="-680328" r="-400" b="-17868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1" name="Table 2">
                <a:extLst>
                  <a:ext uri="{FF2B5EF4-FFF2-40B4-BE49-F238E27FC236}">
                    <a16:creationId xmlns:a16="http://schemas.microsoft.com/office/drawing/2014/main" id="{C1880500-9D4B-49E1-BDBE-F38EF4EAF7A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62549052"/>
                  </p:ext>
                </p:extLst>
              </p:nvPr>
            </p:nvGraphicFramePr>
            <p:xfrm>
              <a:off x="-151173" y="3647246"/>
              <a:ext cx="3898404" cy="286512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Axe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Résolution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Plage de mesure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noProof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oMath>
                            </m:oMathPara>
                          </a14:m>
                          <a:endParaRPr lang="fr-FR" b="0" noProof="0" dirty="0"/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noProof="0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fr-FR" b="0" noProof="0" dirty="0"/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b="0" noProof="0" dirty="0"/>
                            <a:t>1cm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noProof="0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fr-FR" b="0" noProof="0" dirty="0"/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fr-FR" b="0" noProof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77</m:t>
                              </m:r>
                            </m:oMath>
                          </a14:m>
                          <a:r>
                            <a:rPr lang="fr-FR" b="0" noProof="0" dirty="0"/>
                            <a:t>     nm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b="0" noProof="0" dirty="0"/>
                            <a:t>11.6 cm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noProof="0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oMath>
                            </m:oMathPara>
                          </a14:m>
                          <a:endParaRPr lang="fr-FR" b="0" noProof="0" dirty="0"/>
                        </a:p>
                      </a:txBody>
                      <a:tcPr>
                        <a:solidFill>
                          <a:srgbClr val="A0B67D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fr-FR" b="0" noProof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07</m:t>
                              </m:r>
                            </m:oMath>
                          </a14:m>
                          <a:r>
                            <a:rPr lang="fr-FR" b="0" noProof="0" dirty="0"/>
                            <a:t>     μrad.</a:t>
                          </a:r>
                        </a:p>
                      </a:txBody>
                      <a:tcPr>
                        <a:solidFill>
                          <a:srgbClr val="A0B67D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b="0" i="1" noProof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noProof="0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oMath>
                          </a14:m>
                          <a:r>
                            <a:rPr lang="fr-FR" b="0" noProof="0" dirty="0"/>
                            <a:t>   rad.</a:t>
                          </a:r>
                        </a:p>
                      </a:txBody>
                      <a:tcPr>
                        <a:solidFill>
                          <a:srgbClr val="A0B67D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latin typeface="Cambria Math" panose="02040503050406030204" pitchFamily="18" charset="0"/>
                                  </a:rPr>
                                  <m:t>𝛃</m:t>
                                </m:r>
                              </m:oMath>
                            </m:oMathPara>
                          </a14:m>
                          <a:endParaRPr lang="fr-FR" b="1" noProof="0" dirty="0"/>
                        </a:p>
                      </a:txBody>
                      <a:tcPr>
                        <a:solidFill>
                          <a:srgbClr val="E8924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fr-FR" b="1" i="1" noProof="0" smtClean="0">
                                  <a:latin typeface="Cambria Math" panose="02040503050406030204" pitchFamily="18" charset="0"/>
                                </a:rPr>
                                <m:t>𝟏𝟐𝟎</m:t>
                              </m:r>
                              <m:r>
                                <a:rPr lang="fr-FR" b="1" noProof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latin typeface="Cambria Math" panose="02040503050406030204" pitchFamily="18" charset="0"/>
                                </a:rPr>
                                <m:t>𝟓</m:t>
                              </m:r>
                            </m:oMath>
                          </a14:m>
                          <a:r>
                            <a:rPr lang="fr-FR" b="1" noProof="0" dirty="0"/>
                            <a:t> μrad.</a:t>
                          </a:r>
                        </a:p>
                      </a:txBody>
                      <a:tcPr>
                        <a:solidFill>
                          <a:srgbClr val="E8924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f>
                                <m:fPr>
                                  <m:type m:val="skw"/>
                                  <m:ctrlPr>
                                    <a:rPr lang="fr-FR" b="1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1" i="1" noProof="0" smtClean="0">
                                      <a:latin typeface="Cambria Math" panose="02040503050406030204" pitchFamily="18" charset="0"/>
                                    </a:rPr>
                                    <m:t>𝝅</m:t>
                                  </m:r>
                                </m:num>
                                <m:den>
                                  <m:r>
                                    <a:rPr lang="en-US" b="1" i="1" noProof="0" smtClean="0">
                                      <a:latin typeface="Cambria Math" panose="02040503050406030204" pitchFamily="18" charset="0"/>
                                    </a:rPr>
                                    <m:t>𝟖</m:t>
                                  </m:r>
                                </m:den>
                              </m:f>
                            </m:oMath>
                          </a14:m>
                          <a:r>
                            <a:rPr lang="fr-FR" b="1" noProof="0" dirty="0"/>
                            <a:t>  rad.</a:t>
                          </a:r>
                        </a:p>
                      </a:txBody>
                      <a:tcPr>
                        <a:solidFill>
                          <a:srgbClr val="E8924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latin typeface="Cambria Math" panose="02040503050406030204" pitchFamily="18" charset="0"/>
                                  </a:rPr>
                                  <m:t>𝛄</m:t>
                                </m:r>
                              </m:oMath>
                            </m:oMathPara>
                          </a14:m>
                          <a:endParaRPr lang="fr-FR" b="1" noProof="0" dirty="0"/>
                        </a:p>
                      </a:txBody>
                      <a:tcPr>
                        <a:solidFill>
                          <a:srgbClr val="E8924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fr-FR" b="1" i="1" noProof="0" smtClean="0">
                                  <a:latin typeface="Cambria Math" panose="02040503050406030204" pitchFamily="18" charset="0"/>
                                </a:rPr>
                                <m:t>𝟏𝟏𝟖</m:t>
                              </m:r>
                              <m:r>
                                <a:rPr lang="fr-FR" b="1" noProof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oMath>
                          </a14:m>
                          <a:r>
                            <a:rPr lang="fr-FR" b="1" noProof="0" dirty="0"/>
                            <a:t> μrad.</a:t>
                          </a:r>
                        </a:p>
                      </a:txBody>
                      <a:tcPr>
                        <a:solidFill>
                          <a:srgbClr val="E8924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f>
                                <m:fPr>
                                  <m:type m:val="skw"/>
                                  <m:ctrlPr>
                                    <a:rPr lang="fr-FR" b="1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1" i="1" noProof="0" smtClean="0">
                                      <a:latin typeface="Cambria Math" panose="02040503050406030204" pitchFamily="18" charset="0"/>
                                    </a:rPr>
                                    <m:t>𝝅</m:t>
                                  </m:r>
                                </m:num>
                                <m:den>
                                  <m:r>
                                    <a:rPr lang="en-US" b="1" i="1" noProof="0" smtClean="0">
                                      <a:latin typeface="Cambria Math" panose="02040503050406030204" pitchFamily="18" charset="0"/>
                                    </a:rPr>
                                    <m:t>𝟖</m:t>
                                  </m:r>
                                </m:den>
                              </m:f>
                            </m:oMath>
                          </a14:m>
                          <a:r>
                            <a:rPr lang="fr-FR" b="1" noProof="0" dirty="0"/>
                            <a:t>  rad.</a:t>
                          </a:r>
                          <a:endParaRPr lang="fr-FR" noProof="0" dirty="0"/>
                        </a:p>
                      </a:txBody>
                      <a:tcPr>
                        <a:solidFill>
                          <a:srgbClr val="E8924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b="1" noProof="0" dirty="0"/>
                            <a:t>z</a:t>
                          </a:r>
                          <a:endParaRPr lang="fr-FR" b="1" noProof="0" dirty="0"/>
                        </a:p>
                      </a:txBody>
                      <a:tcPr>
                        <a:solidFill>
                          <a:srgbClr val="E8924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fr-FR" b="1" noProof="0" dirty="0"/>
                        </a:p>
                      </a:txBody>
                      <a:tcPr>
                        <a:solidFill>
                          <a:srgbClr val="E8924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fr-FR" noProof="0" dirty="0"/>
                        </a:p>
                      </a:txBody>
                      <a:tcPr>
                        <a:solidFill>
                          <a:srgbClr val="E8924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1" name="Table 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C1880500-9D4B-49E1-BDBE-F38EF4EAF7A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62549052"/>
                  </p:ext>
                </p:extLst>
              </p:nvPr>
            </p:nvGraphicFramePr>
            <p:xfrm>
              <a:off x="-151173" y="3647246"/>
              <a:ext cx="3898404" cy="286512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0000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0001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0002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Axe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Résolution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Plage de mesure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l="-676" t="-180328" r="-333108" b="-58032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l="-61317" t="-180328" r="-102881" b="-58032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b="0" noProof="0" dirty="0" smtClean="0"/>
                            <a:t>1cm</a:t>
                          </a:r>
                          <a:endParaRPr lang="fr-FR" b="0" noProof="0" dirty="0"/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l="-676" t="-280328" r="-333108" b="-48032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l="-61317" t="-280328" r="-102881" b="-48032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b="0" noProof="0" dirty="0"/>
                            <a:t>11.6 cm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l="-676" t="-380328" r="-333108" b="-38032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l="-61317" t="-380328" r="-102881" b="-38032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l="-157430" t="-380328" r="-402" b="-38032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l="-676" t="-480328" r="-333108" b="-28032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l="-61317" t="-480328" r="-102881" b="-28032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l="-157430" t="-480328" r="-402" b="-28032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l="-676" t="-580328" r="-333108" b="-18032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l="-61317" t="-580328" r="-102881" b="-18032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l="-157430" t="-580328" r="-402" b="-18032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00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:r>
                            <a:rPr lang="en-US" b="1" noProof="0" dirty="0" smtClean="0"/>
                            <a:t>z</a:t>
                          </a:r>
                          <a:endParaRPr lang="fr-FR" b="1" noProof="0" dirty="0"/>
                        </a:p>
                      </a:txBody>
                      <a:tcPr>
                        <a:solidFill>
                          <a:srgbClr val="E8924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fr-FR" b="1" noProof="0" dirty="0"/>
                        </a:p>
                      </a:txBody>
                      <a:tcPr>
                        <a:solidFill>
                          <a:srgbClr val="E8924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fr-FR" noProof="0" dirty="0"/>
                        </a:p>
                      </a:txBody>
                      <a:tcPr>
                        <a:solidFill>
                          <a:srgbClr val="E89247"/>
                        </a:solid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12" name="TextBox 11"/>
          <p:cNvSpPr txBox="1"/>
          <p:nvPr/>
        </p:nvSpPr>
        <p:spPr>
          <a:xfrm>
            <a:off x="-1427754" y="4031506"/>
            <a:ext cx="2397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1er tableau </a:t>
            </a:r>
            <a:r>
              <a:rPr lang="en-US" dirty="0" err="1"/>
              <a:t>avant</a:t>
            </a:r>
            <a:r>
              <a:rPr lang="en-US" dirty="0"/>
              <a:t> </a:t>
            </a:r>
            <a:r>
              <a:rPr lang="en-US" dirty="0" err="1"/>
              <a:t>thèse</a:t>
            </a:r>
            <a:endParaRPr lang="fr-FR" dirty="0"/>
          </a:p>
        </p:txBody>
      </p:sp>
      <p:sp>
        <p:nvSpPr>
          <p:cNvPr id="16" name="Rectangle 15"/>
          <p:cNvSpPr/>
          <p:nvPr/>
        </p:nvSpPr>
        <p:spPr>
          <a:xfrm>
            <a:off x="9291782" y="3916218"/>
            <a:ext cx="1394691" cy="143163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TextBox 16"/>
          <p:cNvSpPr txBox="1"/>
          <p:nvPr/>
        </p:nvSpPr>
        <p:spPr>
          <a:xfrm>
            <a:off x="9259889" y="4950620"/>
            <a:ext cx="1458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Persp</a:t>
            </a:r>
            <a:r>
              <a:rPr lang="en-US" dirty="0"/>
              <a:t> 1 : </a:t>
            </a:r>
            <a:r>
              <a:rPr lang="en-US" dirty="0" err="1"/>
              <a:t>holo</a:t>
            </a:r>
            <a:endParaRPr lang="fr-FR" dirty="0"/>
          </a:p>
        </p:txBody>
      </p:sp>
      <p:sp>
        <p:nvSpPr>
          <p:cNvPr id="57" name="Rectangle 56"/>
          <p:cNvSpPr/>
          <p:nvPr/>
        </p:nvSpPr>
        <p:spPr>
          <a:xfrm>
            <a:off x="10750258" y="3936622"/>
            <a:ext cx="1394691" cy="143163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0" name="TextBox 59"/>
          <p:cNvSpPr txBox="1"/>
          <p:nvPr/>
        </p:nvSpPr>
        <p:spPr>
          <a:xfrm>
            <a:off x="10718365" y="4971024"/>
            <a:ext cx="2506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Persp</a:t>
            </a:r>
            <a:r>
              <a:rPr lang="en-US" dirty="0"/>
              <a:t> 2 : </a:t>
            </a:r>
            <a:r>
              <a:rPr lang="en-US" dirty="0" err="1"/>
              <a:t>nouvelles</a:t>
            </a:r>
            <a:r>
              <a:rPr lang="en-US" dirty="0"/>
              <a:t> mires</a:t>
            </a:r>
            <a:endParaRPr lang="fr-FR" dirty="0"/>
          </a:p>
        </p:txBody>
      </p:sp>
      <p:sp>
        <p:nvSpPr>
          <p:cNvPr id="18" name="TextBox 17"/>
          <p:cNvSpPr txBox="1"/>
          <p:nvPr/>
        </p:nvSpPr>
        <p:spPr>
          <a:xfrm>
            <a:off x="8411712" y="1049017"/>
            <a:ext cx="3022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Plage</a:t>
            </a:r>
            <a:r>
              <a:rPr lang="en-US" dirty="0"/>
              <a:t> sur resolution = </a:t>
            </a:r>
            <a:r>
              <a:rPr lang="en-US" dirty="0" err="1"/>
              <a:t>gps</a:t>
            </a:r>
            <a:r>
              <a:rPr lang="en-US" dirty="0"/>
              <a:t> (</a:t>
            </a:r>
            <a:r>
              <a:rPr lang="en-US" dirty="0" err="1"/>
              <a:t>xy</a:t>
            </a:r>
            <a:r>
              <a:rPr lang="en-US" dirty="0"/>
              <a:t>)</a:t>
            </a:r>
            <a:endParaRPr lang="fr-FR" dirty="0"/>
          </a:p>
        </p:txBody>
      </p:sp>
      <p:sp>
        <p:nvSpPr>
          <p:cNvPr id="19" name="TextBox 18"/>
          <p:cNvSpPr txBox="1"/>
          <p:nvPr/>
        </p:nvSpPr>
        <p:spPr>
          <a:xfrm>
            <a:off x="9042400" y="1534412"/>
            <a:ext cx="18608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Blague</a:t>
            </a:r>
            <a:r>
              <a:rPr lang="en-US" dirty="0"/>
              <a:t> </a:t>
            </a:r>
            <a:r>
              <a:rPr lang="en-US" dirty="0" err="1"/>
              <a:t>terre</a:t>
            </a:r>
            <a:r>
              <a:rPr lang="en-US" dirty="0"/>
              <a:t> plate</a:t>
            </a:r>
            <a:endParaRPr lang="fr-FR" dirty="0"/>
          </a:p>
        </p:txBody>
      </p:sp>
      <p:grpSp>
        <p:nvGrpSpPr>
          <p:cNvPr id="52" name="Group 13">
            <a:extLst>
              <a:ext uri="{FF2B5EF4-FFF2-40B4-BE49-F238E27FC236}">
                <a16:creationId xmlns:a16="http://schemas.microsoft.com/office/drawing/2014/main" id="{A1020C01-F7C9-4346-A823-DC8DDE57F903}"/>
              </a:ext>
            </a:extLst>
          </p:cNvPr>
          <p:cNvGrpSpPr/>
          <p:nvPr/>
        </p:nvGrpSpPr>
        <p:grpSpPr>
          <a:xfrm>
            <a:off x="8699536" y="757048"/>
            <a:ext cx="3405392" cy="5670001"/>
            <a:chOff x="8487475" y="337172"/>
            <a:chExt cx="3405392" cy="5670001"/>
          </a:xfrm>
        </p:grpSpPr>
        <p:pic>
          <p:nvPicPr>
            <p:cNvPr id="56" name="Picture 12">
              <a:extLst>
                <a:ext uri="{FF2B5EF4-FFF2-40B4-BE49-F238E27FC236}">
                  <a16:creationId xmlns:a16="http://schemas.microsoft.com/office/drawing/2014/main" id="{2D3A8EC8-94BA-4CB6-9138-A8675430F54D}"/>
                </a:ext>
              </a:extLst>
            </p:cNvPr>
            <p:cNvPicPr>
              <a:picLocks noChangeAspect="1"/>
            </p:cNvPicPr>
            <p:nvPr/>
          </p:nvPicPr>
          <p:blipFill>
            <a:blip r:link="rId8"/>
            <a:stretch>
              <a:fillRect/>
            </a:stretch>
          </p:blipFill>
          <p:spPr>
            <a:xfrm>
              <a:off x="8487475" y="337172"/>
              <a:ext cx="3240000" cy="5670001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">
                  <a:extLst>
                    <a:ext uri="{FF2B5EF4-FFF2-40B4-BE49-F238E27FC236}">
                      <a16:creationId xmlns:a16="http://schemas.microsoft.com/office/drawing/2014/main" id="{B4F2FE0D-83C7-4C9D-8E7B-CFC1C87CEE87}"/>
                    </a:ext>
                  </a:extLst>
                </p:cNvPr>
                <p:cNvSpPr txBox="1"/>
                <p:nvPr/>
              </p:nvSpPr>
              <p:spPr>
                <a:xfrm>
                  <a:off x="8753242" y="632469"/>
                  <a:ext cx="1583384" cy="9233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fr-FR" dirty="0"/>
                    <a:t>Résolution </a:t>
                  </a:r>
                  <a:r>
                    <a:rPr lang="fr-FR" b="1" dirty="0"/>
                    <a:t>nanométrique en </a:t>
                  </a:r>
                  <a14:m>
                    <m:oMath xmlns:m="http://schemas.openxmlformats.org/officeDocument/2006/math"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𝒙𝒚</m:t>
                      </m:r>
                    </m:oMath>
                  </a14:m>
                  <a:endParaRPr lang="fr-FR" b="1" dirty="0"/>
                </a:p>
              </p:txBody>
            </p:sp>
          </mc:Choice>
          <mc:Fallback xmlns="">
            <p:sp>
              <p:nvSpPr>
                <p:cNvPr id="6" name="TextBox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53242" y="632469"/>
                  <a:ext cx="1583384" cy="923330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l="-3475" t="-3974" r="-3475" b="-9934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TextBox 6">
                  <a:extLst>
                    <a:ext uri="{FF2B5EF4-FFF2-40B4-BE49-F238E27FC236}">
                      <a16:creationId xmlns:a16="http://schemas.microsoft.com/office/drawing/2014/main" id="{A1C1B6C6-EF96-4A20-9B39-5287D57683BE}"/>
                    </a:ext>
                  </a:extLst>
                </p:cNvPr>
                <p:cNvSpPr txBox="1"/>
                <p:nvPr/>
              </p:nvSpPr>
              <p:spPr>
                <a:xfrm>
                  <a:off x="10092567" y="1457409"/>
                  <a:ext cx="1668209" cy="9233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fr-FR" dirty="0"/>
                    <a:t>Résolution au </a:t>
                  </a:r>
                  <a:r>
                    <a:rPr lang="fr-FR" b="1" dirty="0" err="1">
                      <a:latin typeface="Calibri" panose="020F0502020204030204" pitchFamily="34" charset="0"/>
                      <a:cs typeface="Calibri" panose="020F0502020204030204" pitchFamily="34" charset="0"/>
                    </a:rPr>
                    <a:t>μrad</a:t>
                  </a:r>
                  <a:r>
                    <a:rPr lang="fr-FR" b="1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. en orientation </a:t>
                  </a:r>
                  <a14:m>
                    <m:oMath xmlns:m="http://schemas.openxmlformats.org/officeDocument/2006/math">
                      <m:r>
                        <a:rPr lang="fr-FR" b="1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𝜶</m:t>
                      </m:r>
                    </m:oMath>
                  </a14:m>
                  <a:endParaRPr lang="fr-FR" b="1" dirty="0"/>
                </a:p>
              </p:txBody>
            </p:sp>
          </mc:Choice>
          <mc:Fallback xmlns="">
            <p:sp>
              <p:nvSpPr>
                <p:cNvPr id="7" name="TextBox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92567" y="1457409"/>
                  <a:ext cx="1668209" cy="923330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l="-2920" t="-3974" b="-9934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1" name="TextBox 55">
              <a:extLst>
                <a:ext uri="{FF2B5EF4-FFF2-40B4-BE49-F238E27FC236}">
                  <a16:creationId xmlns:a16="http://schemas.microsoft.com/office/drawing/2014/main" id="{16060C44-0607-4676-B8DC-6790D72FD8A3}"/>
                </a:ext>
              </a:extLst>
            </p:cNvPr>
            <p:cNvSpPr txBox="1"/>
            <p:nvPr/>
          </p:nvSpPr>
          <p:spPr>
            <a:xfrm>
              <a:off x="10224658" y="3086224"/>
              <a:ext cx="166820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/>
                <a:t>Plage de mesure de 10x10 cm</a:t>
              </a:r>
              <a:r>
                <a:rPr lang="fr-FR" b="1" dirty="0">
                  <a:latin typeface="Calibri" panose="020F0502020204030204" pitchFamily="34" charset="0"/>
                  <a:cs typeface="Calibri" panose="020F0502020204030204" pitchFamily="34" charset="0"/>
                </a:rPr>
                <a:t>²</a:t>
              </a:r>
              <a:endParaRPr lang="fr-FR" b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TextBox 57">
                  <a:extLst>
                    <a:ext uri="{FF2B5EF4-FFF2-40B4-BE49-F238E27FC236}">
                      <a16:creationId xmlns:a16="http://schemas.microsoft.com/office/drawing/2014/main" id="{8B573444-B650-4258-92D7-E6FB927932E5}"/>
                    </a:ext>
                  </a:extLst>
                </p:cNvPr>
                <p:cNvSpPr txBox="1"/>
                <p:nvPr/>
              </p:nvSpPr>
              <p:spPr>
                <a:xfrm>
                  <a:off x="8723969" y="2334574"/>
                  <a:ext cx="1583384" cy="830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fr-FR" sz="1600" dirty="0"/>
                    <a:t>Résolution de </a:t>
                  </a:r>
                  <a:r>
                    <a:rPr lang="fr-FR" sz="1600" b="1" dirty="0"/>
                    <a:t>120 </a:t>
                  </a:r>
                  <a:r>
                    <a:rPr lang="fr-FR" sz="1600" b="1" dirty="0" err="1">
                      <a:latin typeface="Calibri" panose="020F0502020204030204" pitchFamily="34" charset="0"/>
                      <a:cs typeface="Calibri" panose="020F0502020204030204" pitchFamily="34" charset="0"/>
                    </a:rPr>
                    <a:t>μrad</a:t>
                  </a:r>
                  <a:r>
                    <a:rPr lang="fr-FR" sz="1600" b="1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. en orientation </a:t>
                  </a:r>
                  <a14:m>
                    <m:oMath xmlns:m="http://schemas.openxmlformats.org/officeDocument/2006/math">
                      <m:r>
                        <a:rPr lang="fr-FR" sz="1600" b="1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𝜷𝜸</m:t>
                      </m:r>
                    </m:oMath>
                  </a14:m>
                  <a:endParaRPr lang="fr-FR" sz="1600" b="1" dirty="0"/>
                </a:p>
              </p:txBody>
            </p:sp>
          </mc:Choice>
          <mc:Fallback xmlns="">
            <p:sp>
              <p:nvSpPr>
                <p:cNvPr id="58" name="TextBox 5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23969" y="2334574"/>
                  <a:ext cx="1583384" cy="830997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l="-2308" t="-2206" b="-8824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4" name="TextBox 8">
              <a:extLst>
                <a:ext uri="{FF2B5EF4-FFF2-40B4-BE49-F238E27FC236}">
                  <a16:creationId xmlns:a16="http://schemas.microsoft.com/office/drawing/2014/main" id="{7539E4D5-B641-4285-B117-8DD408EC37D5}"/>
                </a:ext>
              </a:extLst>
            </p:cNvPr>
            <p:cNvSpPr txBox="1"/>
            <p:nvPr/>
          </p:nvSpPr>
          <p:spPr>
            <a:xfrm>
              <a:off x="8806664" y="3808034"/>
              <a:ext cx="147653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/>
                <a:t>Robustesse</a:t>
              </a:r>
              <a:r>
                <a:rPr lang="fr-FR" dirty="0"/>
                <a:t> au flou, occultation, bruit, etc.</a:t>
              </a:r>
            </a:p>
          </p:txBody>
        </p:sp>
        <p:sp>
          <p:nvSpPr>
            <p:cNvPr id="65" name="TextBox 58">
              <a:extLst>
                <a:ext uri="{FF2B5EF4-FFF2-40B4-BE49-F238E27FC236}">
                  <a16:creationId xmlns:a16="http://schemas.microsoft.com/office/drawing/2014/main" id="{A748E867-63D3-497F-92CF-C1196D5307CB}"/>
                </a:ext>
              </a:extLst>
            </p:cNvPr>
            <p:cNvSpPr txBox="1"/>
            <p:nvPr/>
          </p:nvSpPr>
          <p:spPr>
            <a:xfrm>
              <a:off x="10203309" y="4761204"/>
              <a:ext cx="147653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/>
                <a:t>Polyvalence</a:t>
              </a:r>
              <a:r>
                <a:rPr lang="fr-FR" dirty="0"/>
                <a:t> de la méthode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23900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ZoneTexte 36">
            <a:extLst>
              <a:ext uri="{FF2B5EF4-FFF2-40B4-BE49-F238E27FC236}">
                <a16:creationId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Perspectives : la microscopie à holographie numérique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6" name="ZoneTexte 45">
            <a:extLst>
              <a:ext uri="{FF2B5EF4-FFF2-40B4-BE49-F238E27FC236}">
                <a16:creationId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Conclusions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4445" y="418089"/>
            <a:ext cx="7992888" cy="5755248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4445" y="418089"/>
            <a:ext cx="7992888" cy="5755248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4445" y="418089"/>
            <a:ext cx="7992888" cy="5755248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4445" y="418089"/>
            <a:ext cx="7992888" cy="575524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80321" y="1286598"/>
            <a:ext cx="3399905" cy="2169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/>
              <a:t>Utilise une source cohérente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/>
              <a:t>Rayon principal séparé en deux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/>
              <a:t>Référence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/>
              <a:t>Objet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fr-FR" dirty="0"/>
          </a:p>
        </p:txBody>
      </p:sp>
      <p:sp>
        <p:nvSpPr>
          <p:cNvPr id="4" name="TextBox 3"/>
          <p:cNvSpPr txBox="1"/>
          <p:nvPr/>
        </p:nvSpPr>
        <p:spPr>
          <a:xfrm>
            <a:off x="1802276" y="2434515"/>
            <a:ext cx="3458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Figure d’interférence, </a:t>
            </a:r>
            <a:r>
              <a:rPr lang="fr-FR" b="1" dirty="0"/>
              <a:t>hologramme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80321" y="3200846"/>
            <a:ext cx="59133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Mesure de </a:t>
            </a:r>
            <a:r>
              <a:rPr lang="fr-FR" b="1" dirty="0"/>
              <a:t>l’intensité</a:t>
            </a:r>
            <a:r>
              <a:rPr lang="fr-FR" dirty="0"/>
              <a:t> et de la </a:t>
            </a:r>
            <a:r>
              <a:rPr lang="fr-FR" b="1" dirty="0"/>
              <a:t>phase</a:t>
            </a:r>
            <a:r>
              <a:rPr lang="fr-FR" dirty="0"/>
              <a:t> du rayon éclairant l’objet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083050" y="4405777"/>
                <a:ext cx="3599896" cy="707886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fr-FR" sz="2000" dirty="0"/>
                  <a:t>Résolution </a:t>
                </a:r>
                <a:r>
                  <a:rPr lang="fr-FR" sz="2000" b="1" dirty="0"/>
                  <a:t>nanométrique en </a:t>
                </a:r>
                <a14:m>
                  <m:oMath xmlns:m="http://schemas.openxmlformats.org/officeDocument/2006/math">
                    <m:r>
                      <a:rPr lang="fr-FR" sz="2000" b="1" i="1" smtClean="0"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endParaRPr lang="fr-FR" sz="2000" b="1" dirty="0"/>
              </a:p>
              <a:p>
                <a:r>
                  <a:rPr lang="fr-FR" sz="2000" dirty="0"/>
                  <a:t>	   du </a:t>
                </a:r>
                <a:r>
                  <a:rPr lang="fr-FR" sz="2000" b="1" dirty="0"/>
                  <a:t>microradian en </a:t>
                </a:r>
                <a14:m>
                  <m:oMath xmlns:m="http://schemas.openxmlformats.org/officeDocument/2006/math">
                    <m:r>
                      <a:rPr lang="fr-FR" sz="2000" b="1" i="1" smtClean="0">
                        <a:latin typeface="Cambria Math" panose="02040503050406030204" pitchFamily="18" charset="0"/>
                      </a:rPr>
                      <m:t>𝜷𝜸</m:t>
                    </m:r>
                  </m:oMath>
                </a14:m>
                <a:endParaRPr lang="fr-FR" sz="2000" b="1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3050" y="4405777"/>
                <a:ext cx="3599896" cy="707886"/>
              </a:xfrm>
              <a:prstGeom prst="rect">
                <a:avLst/>
              </a:prstGeom>
              <a:blipFill rotWithShape="0">
                <a:blip r:embed="rId8"/>
                <a:stretch>
                  <a:fillRect l="-1864" t="-5172" b="-14655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ight Arrow 6"/>
          <p:cNvSpPr/>
          <p:nvPr/>
        </p:nvSpPr>
        <p:spPr>
          <a:xfrm>
            <a:off x="280321" y="4618205"/>
            <a:ext cx="591131" cy="283029"/>
          </a:xfrm>
          <a:prstGeom prst="rightArrow">
            <a:avLst/>
          </a:prstGeom>
          <a:noFill/>
          <a:ln w="28575"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446281" y="2244021"/>
                <a:ext cx="355995" cy="7546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}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/>
                            <m:e/>
                            <m:e/>
                          </m:eqArr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6281" y="2244021"/>
                <a:ext cx="355995" cy="754630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ounded Rectangle 9"/>
          <p:cNvSpPr/>
          <p:nvPr/>
        </p:nvSpPr>
        <p:spPr>
          <a:xfrm>
            <a:off x="1083050" y="4354163"/>
            <a:ext cx="3588447" cy="836449"/>
          </a:xfrm>
          <a:prstGeom prst="roundRect">
            <a:avLst>
              <a:gd name="adj" fmla="val 14220"/>
            </a:avLst>
          </a:prstGeom>
          <a:noFill/>
          <a:ln w="28575"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TextBox 10"/>
          <p:cNvSpPr txBox="1"/>
          <p:nvPr/>
        </p:nvSpPr>
        <p:spPr>
          <a:xfrm>
            <a:off x="1322275" y="5578620"/>
            <a:ext cx="31099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/>
              <a:t>Demande de </a:t>
            </a:r>
            <a:r>
              <a:rPr lang="fr-FR" b="1" dirty="0"/>
              <a:t>connaître </a:t>
            </a:r>
            <a:r>
              <a:rPr lang="fr-FR" b="1" i="1" dirty="0"/>
              <a:t>a priori </a:t>
            </a:r>
            <a:r>
              <a:rPr lang="fr-FR" b="1" dirty="0"/>
              <a:t>la distance de reconstruction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1083049" y="5483560"/>
            <a:ext cx="3588447" cy="836449"/>
          </a:xfrm>
          <a:prstGeom prst="roundRect">
            <a:avLst>
              <a:gd name="adj" fmla="val 14220"/>
            </a:avLst>
          </a:prstGeom>
          <a:noFill/>
          <a:ln w="28575">
            <a:solidFill>
              <a:srgbClr val="E89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TextBox 11"/>
          <p:cNvSpPr txBox="1"/>
          <p:nvPr/>
        </p:nvSpPr>
        <p:spPr>
          <a:xfrm>
            <a:off x="251365" y="5717118"/>
            <a:ext cx="647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rgbClr val="E89247"/>
                </a:solidFill>
              </a:rPr>
              <a:t>Mais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892503" y="5579345"/>
            <a:ext cx="29239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b="1" dirty="0"/>
              <a:t>Approche par apprentissage automatique</a:t>
            </a:r>
          </a:p>
        </p:txBody>
      </p:sp>
      <p:sp>
        <p:nvSpPr>
          <p:cNvPr id="27" name="Rounded Rectangle 26"/>
          <p:cNvSpPr/>
          <p:nvPr/>
        </p:nvSpPr>
        <p:spPr>
          <a:xfrm>
            <a:off x="5829443" y="5483560"/>
            <a:ext cx="3116498" cy="836449"/>
          </a:xfrm>
          <a:prstGeom prst="roundRect">
            <a:avLst>
              <a:gd name="adj" fmla="val 14220"/>
            </a:avLst>
          </a:prstGeom>
          <a:noFill/>
          <a:ln w="28575">
            <a:solidFill>
              <a:srgbClr val="A0B6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ight Arrow 27"/>
          <p:cNvSpPr/>
          <p:nvPr/>
        </p:nvSpPr>
        <p:spPr>
          <a:xfrm>
            <a:off x="5056852" y="5760269"/>
            <a:ext cx="591131" cy="283029"/>
          </a:xfrm>
          <a:prstGeom prst="rightArrow">
            <a:avLst/>
          </a:prstGeom>
          <a:noFill/>
          <a:ln w="28575">
            <a:solidFill>
              <a:srgbClr val="A0B6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TextBox 30"/>
          <p:cNvSpPr txBox="1"/>
          <p:nvPr/>
        </p:nvSpPr>
        <p:spPr>
          <a:xfrm>
            <a:off x="6359577" y="4268461"/>
            <a:ext cx="313941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/>
              <a:t>Stéphane </a:t>
            </a:r>
            <a:r>
              <a:rPr lang="fr-FR" sz="1400" b="1" dirty="0" err="1"/>
              <a:t>Cuenat</a:t>
            </a:r>
            <a:endParaRPr lang="fr-FR" sz="1400" b="1" dirty="0"/>
          </a:p>
          <a:p>
            <a:r>
              <a:rPr lang="fr-FR" sz="1400" dirty="0"/>
              <a:t>Thèse soutenue le 11/01/21</a:t>
            </a:r>
          </a:p>
          <a:p>
            <a:r>
              <a:rPr lang="en-US" sz="1400" dirty="0" err="1"/>
              <a:t>Encadré</a:t>
            </a:r>
            <a:r>
              <a:rPr lang="en-US" sz="1400" dirty="0"/>
              <a:t> par G. Laurent, R. </a:t>
            </a:r>
            <a:r>
              <a:rPr lang="en-US" sz="1400" dirty="0" err="1"/>
              <a:t>Dahmouche</a:t>
            </a:r>
            <a:r>
              <a:rPr lang="en-US" sz="1400" dirty="0"/>
              <a:t> et C. </a:t>
            </a:r>
            <a:r>
              <a:rPr lang="en-US" sz="1400" dirty="0" err="1"/>
              <a:t>Clévy</a:t>
            </a:r>
            <a:endParaRPr lang="fr-FR" sz="1400" dirty="0"/>
          </a:p>
        </p:txBody>
      </p:sp>
      <p:sp>
        <p:nvSpPr>
          <p:cNvPr id="3" name="Hexagone 2">
            <a:extLst>
              <a:ext uri="{FF2B5EF4-FFF2-40B4-BE49-F238E27FC236}">
                <a16:creationId xmlns:a16="http://schemas.microsoft.com/office/drawing/2014/main" id="{47449248-2F66-4249-A6DD-FC3E94FD8136}"/>
              </a:ext>
            </a:extLst>
          </p:cNvPr>
          <p:cNvSpPr/>
          <p:nvPr/>
        </p:nvSpPr>
        <p:spPr>
          <a:xfrm rot="16200000">
            <a:off x="5152422" y="4221424"/>
            <a:ext cx="1284276" cy="1107134"/>
          </a:xfrm>
          <a:prstGeom prst="hexagon">
            <a:avLst/>
          </a:prstGeom>
          <a:solidFill>
            <a:schemeClr val="bg1"/>
          </a:solidFill>
          <a:ln w="19050"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5556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ZoneTexte 36">
            <a:extLst>
              <a:ext uri="{FF2B5EF4-FFF2-40B4-BE49-F238E27FC236}">
                <a16:creationId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Perspectives : la microscopie à holographie numérique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6" name="ZoneTexte 45">
            <a:extLst>
              <a:ext uri="{FF2B5EF4-FFF2-40B4-BE49-F238E27FC236}">
                <a16:creationId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Conclusions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link="rId4"/>
          <a:stretch>
            <a:fillRect/>
          </a:stretch>
        </p:blipFill>
        <p:spPr>
          <a:xfrm>
            <a:off x="111923" y="1587023"/>
            <a:ext cx="3600000" cy="3600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link="rId5"/>
          <a:stretch>
            <a:fillRect/>
          </a:stretch>
        </p:blipFill>
        <p:spPr>
          <a:xfrm>
            <a:off x="3979608" y="1587023"/>
            <a:ext cx="3600000" cy="360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link="rId6"/>
          <a:stretch>
            <a:fillRect/>
          </a:stretch>
        </p:blipFill>
        <p:spPr>
          <a:xfrm>
            <a:off x="8411712" y="295606"/>
            <a:ext cx="2880000" cy="288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link="rId7"/>
          <a:stretch>
            <a:fillRect/>
          </a:stretch>
        </p:blipFill>
        <p:spPr>
          <a:xfrm>
            <a:off x="8411712" y="3501224"/>
            <a:ext cx="2880000" cy="2880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2923" y="5283844"/>
            <a:ext cx="36980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Microscope à holographie numérique </a:t>
            </a:r>
            <a:r>
              <a:rPr lang="fr-FR" sz="1400" dirty="0" err="1"/>
              <a:t>LynceeTec</a:t>
            </a:r>
            <a:endParaRPr lang="fr-FR" sz="1400" dirty="0"/>
          </a:p>
          <a:p>
            <a:r>
              <a:rPr lang="fr-FR" sz="1400" dirty="0"/>
              <a:t>Couplé à un hexapode HXP50-MECA Newport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961339" y="5283844"/>
            <a:ext cx="16365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Hologramme acquis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570647" y="395563"/>
            <a:ext cx="256213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r-FR" sz="1400" dirty="0"/>
              <a:t>Intensité de l’objet après reconstruction de l’hologramme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570647" y="3620700"/>
            <a:ext cx="256213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r-FR" sz="1400" dirty="0"/>
              <a:t>Phase de l’objet après reconstruction de l’hologramme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9266830" y="2661870"/>
            <a:ext cx="1960678" cy="409083"/>
          </a:xfrm>
          <a:prstGeom prst="roundRect">
            <a:avLst>
              <a:gd name="adj" fmla="val 14220"/>
            </a:avLst>
          </a:prstGeom>
          <a:solidFill>
            <a:schemeClr val="bg1"/>
          </a:solidFill>
          <a:ln w="28575"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9425886" y="2681745"/>
                <a:ext cx="167084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b="0" dirty="0"/>
                  <a:t>Mesure de </a:t>
                </a:r>
                <a14:m>
                  <m:oMath xmlns:m="http://schemas.openxmlformats.org/officeDocument/2006/math">
                    <m:r>
                      <a:rPr lang="fr-FR" b="1" i="1" smtClean="0">
                        <a:latin typeface="Cambria Math" panose="02040503050406030204" pitchFamily="18" charset="0"/>
                      </a:rPr>
                      <m:t>𝒙𝒚</m:t>
                    </m:r>
                    <m:r>
                      <a:rPr lang="fr-FR" b="1" i="1" smtClean="0">
                        <a:latin typeface="Cambria Math" panose="02040503050406030204" pitchFamily="18" charset="0"/>
                      </a:rPr>
                      <m:t>𝜶</m:t>
                    </m:r>
                  </m:oMath>
                </a14:m>
                <a:endParaRPr lang="fr-FR" b="1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25886" y="2681745"/>
                <a:ext cx="1670842" cy="369332"/>
              </a:xfrm>
              <a:prstGeom prst="rect">
                <a:avLst/>
              </a:prstGeom>
              <a:blipFill rotWithShape="0">
                <a:blip r:embed="rId8"/>
                <a:stretch>
                  <a:fillRect l="-2920" t="-9836" b="-2459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ounded Rectangle 20"/>
          <p:cNvSpPr/>
          <p:nvPr/>
        </p:nvSpPr>
        <p:spPr>
          <a:xfrm>
            <a:off x="9266830" y="5872429"/>
            <a:ext cx="1960678" cy="409083"/>
          </a:xfrm>
          <a:prstGeom prst="roundRect">
            <a:avLst>
              <a:gd name="adj" fmla="val 14220"/>
            </a:avLst>
          </a:prstGeom>
          <a:solidFill>
            <a:schemeClr val="bg1"/>
          </a:solidFill>
          <a:ln w="28575"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9425886" y="5892304"/>
                <a:ext cx="165962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b="0" dirty="0"/>
                  <a:t>Mesure de </a:t>
                </a:r>
                <a14:m>
                  <m:oMath xmlns:m="http://schemas.openxmlformats.org/officeDocument/2006/math">
                    <m:r>
                      <a:rPr lang="fr-FR" b="1" i="1" smtClean="0">
                        <a:latin typeface="Cambria Math" panose="02040503050406030204" pitchFamily="18" charset="0"/>
                      </a:rPr>
                      <m:t>𝒛</m:t>
                    </m:r>
                    <m:r>
                      <a:rPr lang="fr-FR" b="1" i="1" smtClean="0">
                        <a:latin typeface="Cambria Math" panose="02040503050406030204" pitchFamily="18" charset="0"/>
                      </a:rPr>
                      <m:t>𝜷𝜸</m:t>
                    </m:r>
                  </m:oMath>
                </a14:m>
                <a:endParaRPr lang="fr-FR" b="1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25886" y="5892304"/>
                <a:ext cx="1659621" cy="369332"/>
              </a:xfrm>
              <a:prstGeom prst="rect">
                <a:avLst/>
              </a:prstGeom>
              <a:blipFill rotWithShape="0">
                <a:blip r:embed="rId9"/>
                <a:stretch>
                  <a:fillRect l="-2941" t="-10000" r="-735" b="-2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29465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ZoneTexte 36">
            <a:extLst>
              <a:ext uri="{FF2B5EF4-FFF2-40B4-BE49-F238E27FC236}">
                <a16:creationId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Perspectives : la microscopie à holographie numérique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5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6" name="ZoneTexte 45">
            <a:extLst>
              <a:ext uri="{FF2B5EF4-FFF2-40B4-BE49-F238E27FC236}">
                <a16:creationId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Conclusions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pic>
        <p:nvPicPr>
          <p:cNvPr id="2" name="theta_x_rotation_analysis_lon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454593" y="834053"/>
            <a:ext cx="10080000" cy="56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791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96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ZoneTexte 36">
            <a:extLst>
              <a:ext uri="{FF2B5EF4-FFF2-40B4-BE49-F238E27FC236}">
                <a16:creationId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Perspectives : Vers des mires non planaires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6" name="ZoneTexte 45">
            <a:extLst>
              <a:ext uri="{FF2B5EF4-FFF2-40B4-BE49-F238E27FC236}">
                <a16:creationId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Conclusions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link="rId4"/>
          <a:srcRect t="5184" b="2846"/>
          <a:stretch/>
        </p:blipFill>
        <p:spPr>
          <a:xfrm>
            <a:off x="0" y="658247"/>
            <a:ext cx="11388436" cy="589157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link="rId4"/>
          <a:srcRect l="82421" t="5184" b="2846"/>
          <a:stretch>
            <a:fillRect/>
          </a:stretch>
        </p:blipFill>
        <p:spPr>
          <a:xfrm>
            <a:off x="11388436" y="658247"/>
            <a:ext cx="2001981" cy="5891576"/>
          </a:xfrm>
          <a:prstGeom prst="rect">
            <a:avLst/>
          </a:prstGeom>
        </p:spPr>
      </p:pic>
      <p:sp>
        <p:nvSpPr>
          <p:cNvPr id="4" name="Rounded Rectangle 3"/>
          <p:cNvSpPr/>
          <p:nvPr/>
        </p:nvSpPr>
        <p:spPr>
          <a:xfrm>
            <a:off x="8295085" y="844012"/>
            <a:ext cx="2081283" cy="575179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extBox 1"/>
          <p:cNvSpPr txBox="1"/>
          <p:nvPr/>
        </p:nvSpPr>
        <p:spPr>
          <a:xfrm>
            <a:off x="8422336" y="946936"/>
            <a:ext cx="18267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Mires sphériques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link="rId5"/>
          <a:stretch>
            <a:fillRect/>
          </a:stretch>
        </p:blipFill>
        <p:spPr>
          <a:xfrm>
            <a:off x="8295085" y="3369630"/>
            <a:ext cx="3093351" cy="3093351"/>
          </a:xfrm>
          <a:prstGeom prst="rect">
            <a:avLst/>
          </a:prstGeom>
          <a:ln w="12700">
            <a:solidFill>
              <a:srgbClr val="E63946"/>
            </a:solidFill>
          </a:ln>
        </p:spPr>
      </p:pic>
      <p:sp>
        <p:nvSpPr>
          <p:cNvPr id="17" name="TextBox 16"/>
          <p:cNvSpPr txBox="1"/>
          <p:nvPr/>
        </p:nvSpPr>
        <p:spPr>
          <a:xfrm>
            <a:off x="8295085" y="6093649"/>
            <a:ext cx="130824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FR" b="1" dirty="0"/>
              <a:t>Vue caméra</a:t>
            </a:r>
          </a:p>
        </p:txBody>
      </p:sp>
      <p:sp>
        <p:nvSpPr>
          <p:cNvPr id="6" name="Rectangle 5"/>
          <p:cNvSpPr/>
          <p:nvPr/>
        </p:nvSpPr>
        <p:spPr>
          <a:xfrm>
            <a:off x="3907027" y="2338127"/>
            <a:ext cx="935663" cy="935663"/>
          </a:xfrm>
          <a:prstGeom prst="rect">
            <a:avLst/>
          </a:prstGeom>
          <a:noFill/>
          <a:ln w="19050">
            <a:solidFill>
              <a:srgbClr val="E639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8" name="Straight Connector 7"/>
          <p:cNvCxnSpPr/>
          <p:nvPr/>
        </p:nvCxnSpPr>
        <p:spPr>
          <a:xfrm>
            <a:off x="4851779" y="2338127"/>
            <a:ext cx="6536657" cy="1031503"/>
          </a:xfrm>
          <a:prstGeom prst="line">
            <a:avLst/>
          </a:prstGeom>
          <a:ln w="19050">
            <a:solidFill>
              <a:srgbClr val="E639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3907027" y="3264832"/>
            <a:ext cx="4388058" cy="3198149"/>
          </a:xfrm>
          <a:prstGeom prst="line">
            <a:avLst/>
          </a:prstGeom>
          <a:ln w="19050">
            <a:solidFill>
              <a:srgbClr val="E639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/>
          <p:cNvGrpSpPr/>
          <p:nvPr/>
        </p:nvGrpSpPr>
        <p:grpSpPr>
          <a:xfrm>
            <a:off x="8295085" y="1561454"/>
            <a:ext cx="3093351" cy="1596119"/>
            <a:chOff x="8295085" y="1561454"/>
            <a:chExt cx="3093351" cy="1596119"/>
          </a:xfrm>
        </p:grpSpPr>
        <p:sp>
          <p:nvSpPr>
            <p:cNvPr id="14" name="Rounded Rectangle 13"/>
            <p:cNvSpPr/>
            <p:nvPr/>
          </p:nvSpPr>
          <p:spPr>
            <a:xfrm>
              <a:off x="8295085" y="1561454"/>
              <a:ext cx="3093351" cy="1596119"/>
            </a:xfrm>
            <a:prstGeom prst="roundRect">
              <a:avLst>
                <a:gd name="adj" fmla="val 5551"/>
              </a:avLst>
            </a:prstGeom>
            <a:solidFill>
              <a:schemeClr val="bg1"/>
            </a:solidFill>
            <a:ln w="28575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/>
                <p:cNvSpPr txBox="1"/>
                <p:nvPr/>
              </p:nvSpPr>
              <p:spPr>
                <a:xfrm>
                  <a:off x="8371501" y="1668713"/>
                  <a:ext cx="2911823" cy="92333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fr-FR" dirty="0"/>
                    <a:t>Toujours une zone nette</a:t>
                  </a:r>
                </a:p>
                <a:p>
                  <a:pPr>
                    <a:lnSpc>
                      <a:spcPct val="150000"/>
                    </a:lnSpc>
                  </a:pPr>
                  <a:r>
                    <a:rPr lang="fr-FR" dirty="0"/>
                    <a:t>Augmentation de la plage </a:t>
                  </a:r>
                  <a14:m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𝛽𝛾</m:t>
                      </m:r>
                    </m:oMath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5" name="TextBox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71501" y="1668713"/>
                  <a:ext cx="2911823" cy="923330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1674" b="-5298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7" name="TextBox 6"/>
          <p:cNvSpPr txBox="1"/>
          <p:nvPr/>
        </p:nvSpPr>
        <p:spPr>
          <a:xfrm>
            <a:off x="895927" y="1316268"/>
            <a:ext cx="1895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Diapo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2 parties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83663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Bilan des publications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81891" y="1760342"/>
            <a:ext cx="4065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Revues internationals à </a:t>
            </a:r>
            <a:r>
              <a:rPr lang="en-US" dirty="0" err="1"/>
              <a:t>comité</a:t>
            </a:r>
            <a:r>
              <a:rPr lang="en-US" dirty="0"/>
              <a:t> de lecture</a:t>
            </a:r>
            <a:endParaRPr lang="fr-FR" dirty="0"/>
          </a:p>
        </p:txBody>
      </p:sp>
      <p:sp>
        <p:nvSpPr>
          <p:cNvPr id="3" name="TextBox 2"/>
          <p:cNvSpPr txBox="1"/>
          <p:nvPr/>
        </p:nvSpPr>
        <p:spPr>
          <a:xfrm>
            <a:off x="5535298" y="2190648"/>
            <a:ext cx="6754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Conférences</a:t>
            </a:r>
            <a:r>
              <a:rPr lang="en-US" dirty="0"/>
              <a:t> internationals avec </a:t>
            </a:r>
            <a:r>
              <a:rPr lang="en-US" dirty="0" err="1"/>
              <a:t>comité</a:t>
            </a:r>
            <a:r>
              <a:rPr lang="en-US" dirty="0"/>
              <a:t> de lecture et edition des </a:t>
            </a:r>
            <a:r>
              <a:rPr lang="en-US" dirty="0" err="1"/>
              <a:t>actes</a:t>
            </a:r>
            <a:endParaRPr lang="fr-FR" dirty="0"/>
          </a:p>
        </p:txBody>
      </p:sp>
      <p:sp>
        <p:nvSpPr>
          <p:cNvPr id="4" name="TextBox 3"/>
          <p:cNvSpPr txBox="1"/>
          <p:nvPr/>
        </p:nvSpPr>
        <p:spPr>
          <a:xfrm>
            <a:off x="581891" y="2845887"/>
            <a:ext cx="700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Parus</a:t>
            </a:r>
            <a:endParaRPr lang="fr-FR" dirty="0"/>
          </a:p>
        </p:txBody>
      </p:sp>
      <p:sp>
        <p:nvSpPr>
          <p:cNvPr id="6" name="TextBox 5"/>
          <p:cNvSpPr txBox="1"/>
          <p:nvPr/>
        </p:nvSpPr>
        <p:spPr>
          <a:xfrm>
            <a:off x="532993" y="4391076"/>
            <a:ext cx="861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Soumis</a:t>
            </a:r>
            <a:endParaRPr lang="fr-FR" dirty="0"/>
          </a:p>
        </p:txBody>
      </p:sp>
      <p:sp>
        <p:nvSpPr>
          <p:cNvPr id="7" name="TextBox 6"/>
          <p:cNvSpPr txBox="1"/>
          <p:nvPr/>
        </p:nvSpPr>
        <p:spPr>
          <a:xfrm>
            <a:off x="5471730" y="3080599"/>
            <a:ext cx="700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Parus</a:t>
            </a:r>
            <a:endParaRPr lang="fr-FR" dirty="0"/>
          </a:p>
        </p:txBody>
      </p:sp>
      <p:sp>
        <p:nvSpPr>
          <p:cNvPr id="8" name="TextBox 7"/>
          <p:cNvSpPr txBox="1"/>
          <p:nvPr/>
        </p:nvSpPr>
        <p:spPr>
          <a:xfrm>
            <a:off x="5471730" y="4151474"/>
            <a:ext cx="861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Soumis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17761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De l’échelle macroscopique à l’échelle microscopique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17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05393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116" name="Hexagone 115">
              <a:extLst>
                <a:ext uri="{FF2B5EF4-FFF2-40B4-BE49-F238E27FC236}">
                  <a16:creationId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sp>
        <p:nvSpPr>
          <p:cNvPr id="3" name="ZoneTexte 2">
            <a:extLst>
              <a:ext uri="{FF2B5EF4-FFF2-40B4-BE49-F238E27FC236}">
                <a16:creationId xmlns:a16="http://schemas.microsoft.com/office/drawing/2014/main" id="{882663C1-FE9A-403D-9B93-27F18F023ED7}"/>
              </a:ext>
            </a:extLst>
          </p:cNvPr>
          <p:cNvSpPr txBox="1"/>
          <p:nvPr/>
        </p:nvSpPr>
        <p:spPr>
          <a:xfrm>
            <a:off x="180000" y="5040000"/>
            <a:ext cx="40952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Distances de travail très courtes (5 cm)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70F4D937-97DA-4767-8CE0-293226C93A5A}"/>
              </a:ext>
            </a:extLst>
          </p:cNvPr>
          <p:cNvSpPr txBox="1"/>
          <p:nvPr/>
        </p:nvSpPr>
        <p:spPr>
          <a:xfrm>
            <a:off x="180000" y="5400000"/>
            <a:ext cx="332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Focales très longues (200 mm)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5ABD77A9-C64C-4047-8E65-AF79060A21AF}"/>
              </a:ext>
            </a:extLst>
          </p:cNvPr>
          <p:cNvSpPr txBox="1"/>
          <p:nvPr/>
        </p:nvSpPr>
        <p:spPr>
          <a:xfrm>
            <a:off x="7830000" y="5040000"/>
            <a:ext cx="2640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Champ de vision réduit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5C9B1754-6DB9-43FC-8796-D7FA653FAADD}"/>
              </a:ext>
            </a:extLst>
          </p:cNvPr>
          <p:cNvSpPr txBox="1"/>
          <p:nvPr/>
        </p:nvSpPr>
        <p:spPr>
          <a:xfrm>
            <a:off x="7830000" y="6120000"/>
            <a:ext cx="4384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Profondeur de champ très courte (10 μm)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045E6DD4-F22E-49FC-83A4-43B00485790B}"/>
              </a:ext>
            </a:extLst>
          </p:cNvPr>
          <p:cNvSpPr txBox="1"/>
          <p:nvPr/>
        </p:nvSpPr>
        <p:spPr>
          <a:xfrm>
            <a:off x="7830000" y="5760000"/>
            <a:ext cx="2787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Faible contraste et piqué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5D36AFE4-0A67-4D96-ADF1-D7C0F4FBA531}"/>
              </a:ext>
            </a:extLst>
          </p:cNvPr>
          <p:cNvSpPr txBox="1"/>
          <p:nvPr/>
        </p:nvSpPr>
        <p:spPr>
          <a:xfrm>
            <a:off x="7830000" y="5400000"/>
            <a:ext cx="3867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Difficultés d’illumination de la scène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7E70820D-FB53-4026-957E-B0D135D1EAB0}"/>
              </a:ext>
            </a:extLst>
          </p:cNvPr>
          <p:cNvSpPr txBox="1"/>
          <p:nvPr/>
        </p:nvSpPr>
        <p:spPr>
          <a:xfrm>
            <a:off x="180000" y="5760000"/>
            <a:ext cx="2957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Projection orthographique</a:t>
            </a:r>
          </a:p>
        </p:txBody>
      </p:sp>
      <p:pic>
        <p:nvPicPr>
          <p:cNvPr id="2" name="cam_1_part_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90000" y="720000"/>
            <a:ext cx="7578000" cy="4262625"/>
          </a:xfrm>
          <a:prstGeom prst="rect">
            <a:avLst/>
          </a:prstGeom>
        </p:spPr>
      </p:pic>
      <p:pic>
        <p:nvPicPr>
          <p:cNvPr id="19" name="cam_1_part_2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link="rId3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90000" y="720000"/>
            <a:ext cx="7578000" cy="4262625"/>
          </a:xfrm>
          <a:prstGeom prst="rect">
            <a:avLst/>
          </a:prstGeom>
        </p:spPr>
      </p:pic>
      <p:pic>
        <p:nvPicPr>
          <p:cNvPr id="20" name="cam_1_part_3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link="rId5"/>
              </p:ext>
            </p:extLst>
          </p:nvPr>
        </p:nvPicPr>
        <p:blipFill>
          <a:blip r:embed="rId20"/>
          <a:stretch>
            <a:fillRect/>
          </a:stretch>
        </p:blipFill>
        <p:spPr>
          <a:xfrm>
            <a:off x="90000" y="720000"/>
            <a:ext cx="7578000" cy="4262625"/>
          </a:xfrm>
          <a:prstGeom prst="rect">
            <a:avLst/>
          </a:prstGeom>
        </p:spPr>
      </p:pic>
      <p:pic>
        <p:nvPicPr>
          <p:cNvPr id="21" name="cam_2_part_1">
            <a:hlinkClick r:id="" action="ppaction://media"/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link="rId7"/>
              </p:ext>
            </p:extLst>
          </p:nvPr>
        </p:nvPicPr>
        <p:blipFill>
          <a:blip r:embed="rId21"/>
          <a:stretch>
            <a:fillRect/>
          </a:stretch>
        </p:blipFill>
        <p:spPr>
          <a:xfrm>
            <a:off x="7830000" y="720000"/>
            <a:ext cx="4292183" cy="4292183"/>
          </a:xfrm>
          <a:prstGeom prst="rect">
            <a:avLst/>
          </a:prstGeom>
        </p:spPr>
      </p:pic>
      <p:pic>
        <p:nvPicPr>
          <p:cNvPr id="23" name="cam_2_part_2">
            <a:hlinkClick r:id="" action="ppaction://media"/>
          </p:cNvPr>
          <p:cNvPicPr>
            <a:picLocks noChangeAspect="1"/>
          </p:cNvPicPr>
          <p:nvPr>
            <a:videoFile r:link="rId10"/>
            <p:extLst>
              <p:ext uri="{DAA4B4D4-6D71-4841-9C94-3DE7FCFB9230}">
                <p14:media xmlns:p14="http://schemas.microsoft.com/office/powerpoint/2010/main" r:link="rId9"/>
              </p:ext>
            </p:extLst>
          </p:nvPr>
        </p:nvPicPr>
        <p:blipFill>
          <a:blip r:embed="rId22"/>
          <a:stretch>
            <a:fillRect/>
          </a:stretch>
        </p:blipFill>
        <p:spPr>
          <a:xfrm>
            <a:off x="7830000" y="720000"/>
            <a:ext cx="4292183" cy="4292183"/>
          </a:xfrm>
          <a:prstGeom prst="rect">
            <a:avLst/>
          </a:prstGeom>
        </p:spPr>
      </p:pic>
      <p:pic>
        <p:nvPicPr>
          <p:cNvPr id="24" name="cam_2_part_3">
            <a:hlinkClick r:id="" action="ppaction://media"/>
          </p:cNvPr>
          <p:cNvPicPr>
            <a:picLocks noChangeAspect="1"/>
          </p:cNvPicPr>
          <p:nvPr>
            <a:videoFile r:link="rId12"/>
            <p:extLst>
              <p:ext uri="{DAA4B4D4-6D71-4841-9C94-3DE7FCFB9230}">
                <p14:media xmlns:p14="http://schemas.microsoft.com/office/powerpoint/2010/main" r:link="rId11"/>
              </p:ext>
            </p:extLst>
          </p:nvPr>
        </p:nvPicPr>
        <p:blipFill>
          <a:blip r:embed="rId23"/>
          <a:stretch>
            <a:fillRect/>
          </a:stretch>
        </p:blipFill>
        <p:spPr>
          <a:xfrm>
            <a:off x="7830000" y="720000"/>
            <a:ext cx="4292183" cy="4292183"/>
          </a:xfrm>
          <a:prstGeom prst="rect">
            <a:avLst/>
          </a:prstGeom>
        </p:spPr>
      </p:pic>
      <p:pic>
        <p:nvPicPr>
          <p:cNvPr id="25" name="cam_2_part_4">
            <a:hlinkClick r:id="" action="ppaction://media"/>
          </p:cNvPr>
          <p:cNvPicPr>
            <a:picLocks noChangeAspect="1"/>
          </p:cNvPicPr>
          <p:nvPr>
            <a:videoFile r:link="rId14"/>
            <p:extLst>
              <p:ext uri="{DAA4B4D4-6D71-4841-9C94-3DE7FCFB9230}">
                <p14:media xmlns:p14="http://schemas.microsoft.com/office/powerpoint/2010/main" r:link="rId13"/>
              </p:ext>
            </p:extLst>
          </p:nvPr>
        </p:nvPicPr>
        <p:blipFill>
          <a:blip r:embed="rId24"/>
          <a:stretch>
            <a:fillRect/>
          </a:stretch>
        </p:blipFill>
        <p:spPr>
          <a:xfrm>
            <a:off x="7830000" y="720000"/>
            <a:ext cx="4292183" cy="4292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091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0000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0" dur="16000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16000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4" dur="10000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3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6" dur="10000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2" dur="12000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49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video>
              <p:cMediaNode vol="80000">
                <p:cTn id="50" fill="hold" display="0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  <p:video>
              <p:cMediaNode vol="80000">
                <p:cTn id="51" fill="hold" display="0">
                  <p:stCondLst>
                    <p:cond delay="indefinite"/>
                  </p:stCondLst>
                </p:cTn>
                <p:tgtEl>
                  <p:spTgt spid="20"/>
                </p:tgtEl>
              </p:cMediaNode>
            </p:video>
            <p:video>
              <p:cMediaNode vol="80000">
                <p:cTn id="52" fill="hold" display="0">
                  <p:stCondLst>
                    <p:cond delay="indefinite"/>
                  </p:stCondLst>
                </p:cTn>
                <p:tgtEl>
                  <p:spTgt spid="21"/>
                </p:tgtEl>
              </p:cMediaNode>
            </p:video>
            <p:video>
              <p:cMediaNode vol="80000">
                <p:cTn id="53" fill="hold" display="0">
                  <p:stCondLst>
                    <p:cond delay="indefinite"/>
                  </p:stCondLst>
                </p:cTn>
                <p:tgtEl>
                  <p:spTgt spid="23"/>
                </p:tgtEl>
              </p:cMediaNode>
            </p:video>
            <p:video>
              <p:cMediaNode vol="80000">
                <p:cTn id="54" fill="hold" display="0">
                  <p:stCondLst>
                    <p:cond delay="indefinite"/>
                  </p:stCondLst>
                </p:cTn>
                <p:tgtEl>
                  <p:spTgt spid="24"/>
                </p:tgtEl>
              </p:cMediaNode>
            </p:video>
            <p:video>
              <p:cMediaNode vol="80000">
                <p:cTn id="55" fill="hold" display="0">
                  <p:stCondLst>
                    <p:cond delay="indefinite"/>
                  </p:stCondLst>
                </p:cTn>
                <p:tgtEl>
                  <p:spTgt spid="25"/>
                </p:tgtEl>
              </p:cMediaNode>
            </p:video>
          </p:childTnLst>
        </p:cTn>
      </p:par>
    </p:tnLst>
    <p:bldLst>
      <p:bldP spid="3" grpId="0"/>
      <p:bldP spid="9" grpId="0"/>
      <p:bldP spid="14" grpId="0"/>
      <p:bldP spid="15" grpId="0"/>
      <p:bldP spid="16" grpId="0"/>
      <p:bldP spid="17" grpId="0"/>
      <p:bldP spid="18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5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solidFill>
                  <a:srgbClr val="005393"/>
                </a:solidFill>
              </a:rPr>
              <a:t>Évolution</a:t>
            </a:r>
            <a:r>
              <a:rPr lang="en-US" sz="2800" b="1" dirty="0">
                <a:solidFill>
                  <a:srgbClr val="005393"/>
                </a:solidFill>
              </a:rPr>
              <a:t> des </a:t>
            </a:r>
            <a:r>
              <a:rPr lang="en-US" sz="2800" b="1" dirty="0" err="1">
                <a:solidFill>
                  <a:srgbClr val="005393"/>
                </a:solidFill>
              </a:rPr>
              <a:t>dérivées</a:t>
            </a:r>
            <a:r>
              <a:rPr lang="en-US" sz="2800" b="1" dirty="0">
                <a:solidFill>
                  <a:srgbClr val="005393"/>
                </a:solidFill>
              </a:rPr>
              <a:t> </a:t>
            </a:r>
            <a:r>
              <a:rPr lang="en-US" sz="2800" b="1" dirty="0" err="1">
                <a:solidFill>
                  <a:srgbClr val="005393"/>
                </a:solidFill>
              </a:rPr>
              <a:t>successives</a:t>
            </a:r>
            <a:r>
              <a:rPr lang="en-US" sz="2800" b="1" dirty="0">
                <a:solidFill>
                  <a:srgbClr val="005393"/>
                </a:solidFill>
              </a:rPr>
              <a:t> des images de phase</a:t>
            </a:r>
            <a:endParaRPr lang="fr-FR" sz="2800" b="1" dirty="0">
              <a:solidFill>
                <a:srgbClr val="005393"/>
              </a:solidFill>
            </a:endParaRPr>
          </a:p>
        </p:txBody>
      </p:sp>
      <p:pic>
        <p:nvPicPr>
          <p:cNvPr id="10" name="simu_3D_perspective_phase_map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 rotWithShape="1">
          <a:blip r:embed="rId6"/>
          <a:srcRect t="3650" b="2565"/>
          <a:stretch/>
        </p:blipFill>
        <p:spPr>
          <a:xfrm>
            <a:off x="0" y="680045"/>
            <a:ext cx="12192000" cy="5717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829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079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2615000" y="2134503"/>
            <a:ext cx="67808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b="1" dirty="0">
                <a:solidFill>
                  <a:srgbClr val="005393"/>
                </a:solidFill>
              </a:rPr>
              <a:t>Merci pour votre attention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7" name="ZoneTexte 21"/>
          <p:cNvSpPr txBox="1"/>
          <p:nvPr/>
        </p:nvSpPr>
        <p:spPr>
          <a:xfrm>
            <a:off x="2615001" y="3199180"/>
            <a:ext cx="67808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>
                <a:solidFill>
                  <a:srgbClr val="005393"/>
                </a:solidFill>
              </a:rPr>
              <a:t>Si vous avez des questions n’hésitez pas !</a:t>
            </a:r>
          </a:p>
        </p:txBody>
      </p:sp>
    </p:spTree>
    <p:extLst>
      <p:ext uri="{BB962C8B-B14F-4D97-AF65-F5344CB8AC3E}">
        <p14:creationId xmlns:p14="http://schemas.microsoft.com/office/powerpoint/2010/main" val="1983911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 22" descr="Femto-header_PowerPoint.jpg"/>
          <p:cNvPicPr>
            <a:picLocks noChangeAspect="1"/>
          </p:cNvPicPr>
          <p:nvPr/>
        </p:nvPicPr>
        <p:blipFill rotWithShape="1">
          <a:blip r:embed="rId3"/>
          <a:srcRect r="75715" b="47165"/>
          <a:stretch/>
        </p:blipFill>
        <p:spPr bwMode="auto">
          <a:xfrm>
            <a:off x="0" y="5415893"/>
            <a:ext cx="2565112" cy="1442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Image 3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 rot="16200000" flipV="1">
            <a:off x="8507956" y="1152116"/>
            <a:ext cx="4836160" cy="25319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" name="ZoneTexte 21"/>
          <p:cNvSpPr txBox="1"/>
          <p:nvPr/>
        </p:nvSpPr>
        <p:spPr>
          <a:xfrm>
            <a:off x="3392072" y="1707615"/>
            <a:ext cx="52038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>
                <a:solidFill>
                  <a:srgbClr val="ACC949"/>
                </a:solidFill>
              </a:rPr>
              <a:t>   Merci pour votre attention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3379" y="153499"/>
            <a:ext cx="1218862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b="1" dirty="0">
                <a:solidFill>
                  <a:srgbClr val="005393"/>
                </a:solidFill>
              </a:rPr>
              <a:t>Mesure visuelle robuste à grands rapports plage sur résolution de la pose 3D de mires périodiques codées : applications à la </a:t>
            </a:r>
            <a:r>
              <a:rPr lang="fr-FR" sz="3200" b="1" dirty="0" err="1">
                <a:solidFill>
                  <a:srgbClr val="005393"/>
                </a:solidFill>
              </a:rPr>
              <a:t>microrobotique</a:t>
            </a:r>
            <a:endParaRPr lang="fr-FR" sz="3200" b="1" dirty="0">
              <a:solidFill>
                <a:srgbClr val="005393"/>
              </a:solidFill>
            </a:endParaRP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6649C1F2-E2A9-44AC-B73F-52A47E361C8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5911" y="5469658"/>
            <a:ext cx="2590528" cy="1213055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41D0AFE2-F4B1-48C1-BE67-8EF4A640726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0372" y="5614408"/>
            <a:ext cx="762000" cy="762000"/>
          </a:xfrm>
          <a:prstGeom prst="rect">
            <a:avLst/>
          </a:prstGeom>
        </p:spPr>
      </p:pic>
      <p:grpSp>
        <p:nvGrpSpPr>
          <p:cNvPr id="21" name="Groupe 20">
            <a:extLst>
              <a:ext uri="{FF2B5EF4-FFF2-40B4-BE49-F238E27FC236}">
                <a16:creationId xmlns:a16="http://schemas.microsoft.com/office/drawing/2014/main" id="{0CCFB13F-C3F7-48D8-A101-E4A4D9F45686}"/>
              </a:ext>
            </a:extLst>
          </p:cNvPr>
          <p:cNvGrpSpPr/>
          <p:nvPr/>
        </p:nvGrpSpPr>
        <p:grpSpPr>
          <a:xfrm>
            <a:off x="-518445" y="2345619"/>
            <a:ext cx="12329048" cy="3268789"/>
            <a:chOff x="-530527" y="2614168"/>
            <a:chExt cx="12329048" cy="3268789"/>
          </a:xfrm>
        </p:grpSpPr>
        <p:grpSp>
          <p:nvGrpSpPr>
            <p:cNvPr id="2" name="Groupe 1">
              <a:extLst>
                <a:ext uri="{FF2B5EF4-FFF2-40B4-BE49-F238E27FC236}">
                  <a16:creationId xmlns:a16="http://schemas.microsoft.com/office/drawing/2014/main" id="{D32D1E65-E365-4A47-960A-0EF24DCABDCC}"/>
                </a:ext>
              </a:extLst>
            </p:cNvPr>
            <p:cNvGrpSpPr/>
            <p:nvPr/>
          </p:nvGrpSpPr>
          <p:grpSpPr>
            <a:xfrm>
              <a:off x="-530527" y="2614168"/>
              <a:ext cx="12329048" cy="2643434"/>
              <a:chOff x="-530527" y="2614168"/>
              <a:chExt cx="12329048" cy="2643434"/>
            </a:xfrm>
          </p:grpSpPr>
          <p:grpSp>
            <p:nvGrpSpPr>
              <p:cNvPr id="20" name="Groupe 19">
                <a:extLst>
                  <a:ext uri="{FF2B5EF4-FFF2-40B4-BE49-F238E27FC236}">
                    <a16:creationId xmlns:a16="http://schemas.microsoft.com/office/drawing/2014/main" id="{0438A8C2-8F6E-4A8C-90D0-405D565A1E72}"/>
                  </a:ext>
                </a:extLst>
              </p:cNvPr>
              <p:cNvGrpSpPr/>
              <p:nvPr/>
            </p:nvGrpSpPr>
            <p:grpSpPr>
              <a:xfrm>
                <a:off x="-530527" y="2621280"/>
                <a:ext cx="10682924" cy="2636322"/>
                <a:chOff x="-530527" y="2621280"/>
                <a:chExt cx="10682924" cy="2636322"/>
              </a:xfrm>
            </p:grpSpPr>
            <p:grpSp>
              <p:nvGrpSpPr>
                <p:cNvPr id="3" name="Groupe 2">
                  <a:extLst>
                    <a:ext uri="{FF2B5EF4-FFF2-40B4-BE49-F238E27FC236}">
                      <a16:creationId xmlns:a16="http://schemas.microsoft.com/office/drawing/2014/main" id="{1D2EDE88-2842-443F-9AA4-54BFA62F6AF8}"/>
                    </a:ext>
                  </a:extLst>
                </p:cNvPr>
                <p:cNvGrpSpPr/>
                <p:nvPr/>
              </p:nvGrpSpPr>
              <p:grpSpPr>
                <a:xfrm>
                  <a:off x="1116284" y="2621280"/>
                  <a:ext cx="3185924" cy="2636322"/>
                  <a:chOff x="-133666" y="2275629"/>
                  <a:chExt cx="3185924" cy="3138491"/>
                </a:xfrm>
              </p:grpSpPr>
              <p:sp>
                <p:nvSpPr>
                  <p:cNvPr id="5" name="Forme libre : forme 4">
                    <a:extLst>
                      <a:ext uri="{FF2B5EF4-FFF2-40B4-BE49-F238E27FC236}">
                        <a16:creationId xmlns:a16="http://schemas.microsoft.com/office/drawing/2014/main" id="{4D332372-A590-485C-A18A-8EFF8700761C}"/>
                      </a:ext>
                    </a:extLst>
                  </p:cNvPr>
                  <p:cNvSpPr/>
                  <p:nvPr/>
                </p:nvSpPr>
                <p:spPr>
                  <a:xfrm>
                    <a:off x="1271326" y="2275629"/>
                    <a:ext cx="769933" cy="884980"/>
                  </a:xfrm>
                  <a:custGeom>
                    <a:avLst/>
                    <a:gdLst>
                      <a:gd name="connsiteX0" fmla="*/ 0 w 884979"/>
                      <a:gd name="connsiteY0" fmla="*/ 384966 h 769932"/>
                      <a:gd name="connsiteX1" fmla="*/ 192483 w 884979"/>
                      <a:gd name="connsiteY1" fmla="*/ 0 h 769932"/>
                      <a:gd name="connsiteX2" fmla="*/ 692496 w 884979"/>
                      <a:gd name="connsiteY2" fmla="*/ 0 h 769932"/>
                      <a:gd name="connsiteX3" fmla="*/ 884979 w 884979"/>
                      <a:gd name="connsiteY3" fmla="*/ 384966 h 769932"/>
                      <a:gd name="connsiteX4" fmla="*/ 692496 w 884979"/>
                      <a:gd name="connsiteY4" fmla="*/ 769932 h 769932"/>
                      <a:gd name="connsiteX5" fmla="*/ 192483 w 884979"/>
                      <a:gd name="connsiteY5" fmla="*/ 769932 h 769932"/>
                      <a:gd name="connsiteX6" fmla="*/ 0 w 884979"/>
                      <a:gd name="connsiteY6" fmla="*/ 384966 h 769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84979" h="769932">
                        <a:moveTo>
                          <a:pt x="442489" y="0"/>
                        </a:moveTo>
                        <a:lnTo>
                          <a:pt x="884978" y="167461"/>
                        </a:lnTo>
                        <a:lnTo>
                          <a:pt x="884978" y="602471"/>
                        </a:lnTo>
                        <a:lnTo>
                          <a:pt x="442490" y="769932"/>
                        </a:lnTo>
                        <a:lnTo>
                          <a:pt x="1" y="602471"/>
                        </a:lnTo>
                        <a:lnTo>
                          <a:pt x="1" y="167461"/>
                        </a:lnTo>
                        <a:lnTo>
                          <a:pt x="442489" y="0"/>
                        </a:lnTo>
                        <a:close/>
                      </a:path>
                    </a:pathLst>
                  </a:custGeom>
                  <a:solidFill>
                    <a:schemeClr val="accent1">
                      <a:lumMod val="20000"/>
                      <a:lumOff val="80000"/>
                    </a:schemeClr>
                  </a:solidFill>
                </p:spPr>
                <p:style>
                  <a:lnRef idx="2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1"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165701" tIns="183630" rIns="165702" bIns="183629" numCol="1" spcCol="1270" anchor="ctr" anchorCtr="0">
                    <a:noAutofit/>
                  </a:bodyPr>
                  <a:lstStyle/>
                  <a:p>
                    <a:pPr marL="0" lvl="0" indent="0" algn="ctr" defTabSz="5334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endParaRPr lang="fr-FR" sz="1200" kern="1200" dirty="0"/>
                  </a:p>
                </p:txBody>
              </p:sp>
              <p:sp>
                <p:nvSpPr>
                  <p:cNvPr id="6" name="Rectangle 5">
                    <a:extLst>
                      <a:ext uri="{FF2B5EF4-FFF2-40B4-BE49-F238E27FC236}">
                        <a16:creationId xmlns:a16="http://schemas.microsoft.com/office/drawing/2014/main" id="{26BF3189-2157-4D29-BED0-06582CDE8403}"/>
                      </a:ext>
                    </a:extLst>
                  </p:cNvPr>
                  <p:cNvSpPr/>
                  <p:nvPr/>
                </p:nvSpPr>
                <p:spPr>
                  <a:xfrm>
                    <a:off x="2064622" y="2452625"/>
                    <a:ext cx="987636" cy="530987"/>
                  </a:xfrm>
                  <a:prstGeom prst="rect">
                    <a:avLst/>
                  </a:prstGeom>
                </p:spPr>
                <p:style>
                  <a:lnRef idx="0">
                    <a:schemeClr val="dk1">
                      <a:alpha val="0"/>
                      <a:hueOff val="0"/>
                      <a:satOff val="0"/>
                      <a:lumOff val="0"/>
                      <a:alphaOff val="0"/>
                    </a:schemeClr>
                  </a:lnRef>
                  <a:fillRef idx="0">
                    <a:schemeClr val="lt1">
                      <a:alpha val="0"/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lt1">
                      <a:alpha val="0"/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tx1">
                      <a:hueOff val="0"/>
                      <a:satOff val="0"/>
                      <a:lumOff val="0"/>
                      <a:alphaOff val="0"/>
                    </a:schemeClr>
                  </a:fontRef>
                </p:style>
              </p:sp>
              <p:sp>
                <p:nvSpPr>
                  <p:cNvPr id="7" name="Forme libre : forme 6">
                    <a:extLst>
                      <a:ext uri="{FF2B5EF4-FFF2-40B4-BE49-F238E27FC236}">
                        <a16:creationId xmlns:a16="http://schemas.microsoft.com/office/drawing/2014/main" id="{02178A76-0045-4196-8482-0A924CA1EAA9}"/>
                      </a:ext>
                    </a:extLst>
                  </p:cNvPr>
                  <p:cNvSpPr/>
                  <p:nvPr/>
                </p:nvSpPr>
                <p:spPr>
                  <a:xfrm>
                    <a:off x="439800" y="2275629"/>
                    <a:ext cx="769933" cy="884980"/>
                  </a:xfrm>
                  <a:custGeom>
                    <a:avLst/>
                    <a:gdLst>
                      <a:gd name="connsiteX0" fmla="*/ 0 w 884979"/>
                      <a:gd name="connsiteY0" fmla="*/ 384966 h 769932"/>
                      <a:gd name="connsiteX1" fmla="*/ 192483 w 884979"/>
                      <a:gd name="connsiteY1" fmla="*/ 0 h 769932"/>
                      <a:gd name="connsiteX2" fmla="*/ 692496 w 884979"/>
                      <a:gd name="connsiteY2" fmla="*/ 0 h 769932"/>
                      <a:gd name="connsiteX3" fmla="*/ 884979 w 884979"/>
                      <a:gd name="connsiteY3" fmla="*/ 384966 h 769932"/>
                      <a:gd name="connsiteX4" fmla="*/ 692496 w 884979"/>
                      <a:gd name="connsiteY4" fmla="*/ 769932 h 769932"/>
                      <a:gd name="connsiteX5" fmla="*/ 192483 w 884979"/>
                      <a:gd name="connsiteY5" fmla="*/ 769932 h 769932"/>
                      <a:gd name="connsiteX6" fmla="*/ 0 w 884979"/>
                      <a:gd name="connsiteY6" fmla="*/ 384966 h 769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84979" h="769932">
                        <a:moveTo>
                          <a:pt x="442489" y="0"/>
                        </a:moveTo>
                        <a:lnTo>
                          <a:pt x="884978" y="167461"/>
                        </a:lnTo>
                        <a:lnTo>
                          <a:pt x="884978" y="602471"/>
                        </a:lnTo>
                        <a:lnTo>
                          <a:pt x="442490" y="769932"/>
                        </a:lnTo>
                        <a:lnTo>
                          <a:pt x="1" y="602471"/>
                        </a:lnTo>
                        <a:lnTo>
                          <a:pt x="1" y="167461"/>
                        </a:lnTo>
                        <a:lnTo>
                          <a:pt x="442489" y="0"/>
                        </a:lnTo>
                        <a:close/>
                      </a:path>
                    </a:pathLst>
                  </a:custGeom>
                  <a:blipFill dpi="0" rotWithShape="1">
                    <a:blip r:embed="rId6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</p:spPr>
                <p:style>
                  <a:lnRef idx="2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1"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119981" tIns="137910" rIns="119982" bIns="137909" numCol="1" spcCol="1270" anchor="ctr" anchorCtr="0">
                    <a:noAutofit/>
                  </a:bodyPr>
                  <a:lstStyle/>
                  <a:p>
                    <a:pPr marL="0" lvl="0" indent="0" algn="ctr" defTabSz="16002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endParaRPr lang="fr-FR" sz="3600" kern="1200" dirty="0"/>
                  </a:p>
                </p:txBody>
              </p:sp>
              <p:sp>
                <p:nvSpPr>
                  <p:cNvPr id="8" name="Forme libre : forme 7">
                    <a:extLst>
                      <a:ext uri="{FF2B5EF4-FFF2-40B4-BE49-F238E27FC236}">
                        <a16:creationId xmlns:a16="http://schemas.microsoft.com/office/drawing/2014/main" id="{096EF295-0FF5-4CB9-818C-33A571DB12E8}"/>
                      </a:ext>
                    </a:extLst>
                  </p:cNvPr>
                  <p:cNvSpPr/>
                  <p:nvPr/>
                </p:nvSpPr>
                <p:spPr>
                  <a:xfrm>
                    <a:off x="853970" y="3026799"/>
                    <a:ext cx="769933" cy="884980"/>
                  </a:xfrm>
                  <a:custGeom>
                    <a:avLst/>
                    <a:gdLst>
                      <a:gd name="connsiteX0" fmla="*/ 0 w 884979"/>
                      <a:gd name="connsiteY0" fmla="*/ 384966 h 769932"/>
                      <a:gd name="connsiteX1" fmla="*/ 192483 w 884979"/>
                      <a:gd name="connsiteY1" fmla="*/ 0 h 769932"/>
                      <a:gd name="connsiteX2" fmla="*/ 692496 w 884979"/>
                      <a:gd name="connsiteY2" fmla="*/ 0 h 769932"/>
                      <a:gd name="connsiteX3" fmla="*/ 884979 w 884979"/>
                      <a:gd name="connsiteY3" fmla="*/ 384966 h 769932"/>
                      <a:gd name="connsiteX4" fmla="*/ 692496 w 884979"/>
                      <a:gd name="connsiteY4" fmla="*/ 769932 h 769932"/>
                      <a:gd name="connsiteX5" fmla="*/ 192483 w 884979"/>
                      <a:gd name="connsiteY5" fmla="*/ 769932 h 769932"/>
                      <a:gd name="connsiteX6" fmla="*/ 0 w 884979"/>
                      <a:gd name="connsiteY6" fmla="*/ 384966 h 769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84979" h="769932">
                        <a:moveTo>
                          <a:pt x="442489" y="0"/>
                        </a:moveTo>
                        <a:lnTo>
                          <a:pt x="884978" y="167461"/>
                        </a:lnTo>
                        <a:lnTo>
                          <a:pt x="884978" y="602471"/>
                        </a:lnTo>
                        <a:lnTo>
                          <a:pt x="442490" y="769932"/>
                        </a:lnTo>
                        <a:lnTo>
                          <a:pt x="1" y="602471"/>
                        </a:lnTo>
                        <a:lnTo>
                          <a:pt x="1" y="167461"/>
                        </a:lnTo>
                        <a:lnTo>
                          <a:pt x="442489" y="0"/>
                        </a:lnTo>
                        <a:close/>
                      </a:path>
                    </a:pathLst>
                  </a:custGeom>
                  <a:solidFill>
                    <a:schemeClr val="accent1">
                      <a:lumMod val="20000"/>
                      <a:lumOff val="80000"/>
                    </a:schemeClr>
                  </a:solidFill>
                </p:spPr>
                <p:style>
                  <a:lnRef idx="2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1"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165701" tIns="183630" rIns="165702" bIns="183629" numCol="1" spcCol="1270" anchor="ctr" anchorCtr="0">
                    <a:noAutofit/>
                  </a:bodyPr>
                  <a:lstStyle/>
                  <a:p>
                    <a:pPr marL="0" lvl="0" indent="0" algn="ctr" defTabSz="5334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endParaRPr lang="fr-FR" sz="1200" kern="1200"/>
                  </a:p>
                </p:txBody>
              </p:sp>
              <p:sp>
                <p:nvSpPr>
                  <p:cNvPr id="9" name="Rectangle 8">
                    <a:extLst>
                      <a:ext uri="{FF2B5EF4-FFF2-40B4-BE49-F238E27FC236}">
                        <a16:creationId xmlns:a16="http://schemas.microsoft.com/office/drawing/2014/main" id="{2D1545FB-0D50-4A5A-8310-588398F44937}"/>
                      </a:ext>
                    </a:extLst>
                  </p:cNvPr>
                  <p:cNvSpPr/>
                  <p:nvPr/>
                </p:nvSpPr>
                <p:spPr>
                  <a:xfrm>
                    <a:off x="-133666" y="3203795"/>
                    <a:ext cx="955777" cy="530987"/>
                  </a:xfrm>
                  <a:prstGeom prst="rect">
                    <a:avLst/>
                  </a:prstGeom>
                </p:spPr>
                <p:style>
                  <a:lnRef idx="0">
                    <a:schemeClr val="dk1">
                      <a:alpha val="0"/>
                      <a:hueOff val="0"/>
                      <a:satOff val="0"/>
                      <a:lumOff val="0"/>
                      <a:alphaOff val="0"/>
                    </a:schemeClr>
                  </a:lnRef>
                  <a:fillRef idx="0">
                    <a:schemeClr val="lt1">
                      <a:alpha val="0"/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lt1">
                      <a:alpha val="0"/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tx1">
                      <a:hueOff val="0"/>
                      <a:satOff val="0"/>
                      <a:lumOff val="0"/>
                      <a:alphaOff val="0"/>
                    </a:schemeClr>
                  </a:fontRef>
                </p:style>
              </p:sp>
              <p:sp>
                <p:nvSpPr>
                  <p:cNvPr id="13" name="Forme libre : forme 12">
                    <a:extLst>
                      <a:ext uri="{FF2B5EF4-FFF2-40B4-BE49-F238E27FC236}">
                        <a16:creationId xmlns:a16="http://schemas.microsoft.com/office/drawing/2014/main" id="{405669DA-F50A-45F4-9614-E0708029676E}"/>
                      </a:ext>
                    </a:extLst>
                  </p:cNvPr>
                  <p:cNvSpPr/>
                  <p:nvPr/>
                </p:nvSpPr>
                <p:spPr>
                  <a:xfrm>
                    <a:off x="1685497" y="3026799"/>
                    <a:ext cx="769933" cy="884980"/>
                  </a:xfrm>
                  <a:custGeom>
                    <a:avLst/>
                    <a:gdLst>
                      <a:gd name="connsiteX0" fmla="*/ 0 w 884979"/>
                      <a:gd name="connsiteY0" fmla="*/ 384966 h 769932"/>
                      <a:gd name="connsiteX1" fmla="*/ 192483 w 884979"/>
                      <a:gd name="connsiteY1" fmla="*/ 0 h 769932"/>
                      <a:gd name="connsiteX2" fmla="*/ 692496 w 884979"/>
                      <a:gd name="connsiteY2" fmla="*/ 0 h 769932"/>
                      <a:gd name="connsiteX3" fmla="*/ 884979 w 884979"/>
                      <a:gd name="connsiteY3" fmla="*/ 384966 h 769932"/>
                      <a:gd name="connsiteX4" fmla="*/ 692496 w 884979"/>
                      <a:gd name="connsiteY4" fmla="*/ 769932 h 769932"/>
                      <a:gd name="connsiteX5" fmla="*/ 192483 w 884979"/>
                      <a:gd name="connsiteY5" fmla="*/ 769932 h 769932"/>
                      <a:gd name="connsiteX6" fmla="*/ 0 w 884979"/>
                      <a:gd name="connsiteY6" fmla="*/ 384966 h 769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84979" h="769932">
                        <a:moveTo>
                          <a:pt x="442489" y="0"/>
                        </a:moveTo>
                        <a:lnTo>
                          <a:pt x="884978" y="167461"/>
                        </a:lnTo>
                        <a:lnTo>
                          <a:pt x="884978" y="602471"/>
                        </a:lnTo>
                        <a:lnTo>
                          <a:pt x="442490" y="769932"/>
                        </a:lnTo>
                        <a:lnTo>
                          <a:pt x="1" y="602471"/>
                        </a:lnTo>
                        <a:lnTo>
                          <a:pt x="1" y="167461"/>
                        </a:lnTo>
                        <a:lnTo>
                          <a:pt x="442489" y="0"/>
                        </a:lnTo>
                        <a:close/>
                      </a:path>
                    </a:pathLst>
                  </a:custGeom>
                  <a:blipFill dpi="0" rotWithShape="1">
                    <a:blip r:embed="rId7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</p:spPr>
                <p:style>
                  <a:lnRef idx="2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1"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119981" tIns="137910" rIns="119982" bIns="137909" numCol="1" spcCol="1270" anchor="ctr" anchorCtr="0">
                    <a:noAutofit/>
                  </a:bodyPr>
                  <a:lstStyle/>
                  <a:p>
                    <a:pPr marL="0" lvl="0" indent="0" algn="ctr" defTabSz="16002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endParaRPr lang="fr-FR" sz="3600" kern="1200"/>
                  </a:p>
                </p:txBody>
              </p:sp>
              <p:sp>
                <p:nvSpPr>
                  <p:cNvPr id="14" name="Forme libre : forme 13">
                    <a:extLst>
                      <a:ext uri="{FF2B5EF4-FFF2-40B4-BE49-F238E27FC236}">
                        <a16:creationId xmlns:a16="http://schemas.microsoft.com/office/drawing/2014/main" id="{A7FF6D15-3610-4881-8D87-8BB514C6706C}"/>
                      </a:ext>
                    </a:extLst>
                  </p:cNvPr>
                  <p:cNvSpPr/>
                  <p:nvPr/>
                </p:nvSpPr>
                <p:spPr>
                  <a:xfrm>
                    <a:off x="1271326" y="3777969"/>
                    <a:ext cx="769933" cy="884980"/>
                  </a:xfrm>
                  <a:custGeom>
                    <a:avLst/>
                    <a:gdLst>
                      <a:gd name="connsiteX0" fmla="*/ 0 w 884979"/>
                      <a:gd name="connsiteY0" fmla="*/ 384966 h 769932"/>
                      <a:gd name="connsiteX1" fmla="*/ 192483 w 884979"/>
                      <a:gd name="connsiteY1" fmla="*/ 0 h 769932"/>
                      <a:gd name="connsiteX2" fmla="*/ 692496 w 884979"/>
                      <a:gd name="connsiteY2" fmla="*/ 0 h 769932"/>
                      <a:gd name="connsiteX3" fmla="*/ 884979 w 884979"/>
                      <a:gd name="connsiteY3" fmla="*/ 384966 h 769932"/>
                      <a:gd name="connsiteX4" fmla="*/ 692496 w 884979"/>
                      <a:gd name="connsiteY4" fmla="*/ 769932 h 769932"/>
                      <a:gd name="connsiteX5" fmla="*/ 192483 w 884979"/>
                      <a:gd name="connsiteY5" fmla="*/ 769932 h 769932"/>
                      <a:gd name="connsiteX6" fmla="*/ 0 w 884979"/>
                      <a:gd name="connsiteY6" fmla="*/ 384966 h 769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84979" h="769932">
                        <a:moveTo>
                          <a:pt x="442489" y="0"/>
                        </a:moveTo>
                        <a:lnTo>
                          <a:pt x="884978" y="167461"/>
                        </a:lnTo>
                        <a:lnTo>
                          <a:pt x="884978" y="602471"/>
                        </a:lnTo>
                        <a:lnTo>
                          <a:pt x="442490" y="769932"/>
                        </a:lnTo>
                        <a:lnTo>
                          <a:pt x="1" y="602471"/>
                        </a:lnTo>
                        <a:lnTo>
                          <a:pt x="1" y="167461"/>
                        </a:lnTo>
                        <a:lnTo>
                          <a:pt x="442489" y="0"/>
                        </a:lnTo>
                        <a:close/>
                      </a:path>
                    </a:pathLst>
                  </a:custGeom>
                  <a:blipFill dpi="0" rotWithShape="1">
                    <a:blip r:embed="rId8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 l="-23958" t="-12935" r="-15544" b="-26567"/>
                    </a:stretch>
                  </a:blipFill>
                </p:spPr>
                <p:style>
                  <a:lnRef idx="2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1"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165701" tIns="183630" rIns="165702" bIns="183629" numCol="1" spcCol="1270" anchor="ctr" anchorCtr="0">
                    <a:noAutofit/>
                  </a:bodyPr>
                  <a:lstStyle/>
                  <a:p>
                    <a:pPr marL="0" lvl="0" indent="0" algn="ctr" defTabSz="5334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endParaRPr lang="fr-FR" sz="1200" kern="1200" dirty="0"/>
                  </a:p>
                </p:txBody>
              </p:sp>
              <p:sp>
                <p:nvSpPr>
                  <p:cNvPr id="15" name="Rectangle 14">
                    <a:extLst>
                      <a:ext uri="{FF2B5EF4-FFF2-40B4-BE49-F238E27FC236}">
                        <a16:creationId xmlns:a16="http://schemas.microsoft.com/office/drawing/2014/main" id="{0FF5987A-3244-465E-AA68-3269990BF480}"/>
                      </a:ext>
                    </a:extLst>
                  </p:cNvPr>
                  <p:cNvSpPr/>
                  <p:nvPr/>
                </p:nvSpPr>
                <p:spPr>
                  <a:xfrm>
                    <a:off x="2064622" y="3954966"/>
                    <a:ext cx="987636" cy="530987"/>
                  </a:xfrm>
                  <a:prstGeom prst="rect">
                    <a:avLst/>
                  </a:prstGeom>
                </p:spPr>
                <p:style>
                  <a:lnRef idx="0">
                    <a:schemeClr val="dk1">
                      <a:alpha val="0"/>
                      <a:hueOff val="0"/>
                      <a:satOff val="0"/>
                      <a:lumOff val="0"/>
                      <a:alphaOff val="0"/>
                    </a:schemeClr>
                  </a:lnRef>
                  <a:fillRef idx="0">
                    <a:schemeClr val="lt1">
                      <a:alpha val="0"/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lt1">
                      <a:alpha val="0"/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tx1">
                      <a:hueOff val="0"/>
                      <a:satOff val="0"/>
                      <a:lumOff val="0"/>
                      <a:alphaOff val="0"/>
                    </a:schemeClr>
                  </a:fontRef>
                </p:style>
              </p:sp>
              <p:sp>
                <p:nvSpPr>
                  <p:cNvPr id="16" name="Forme libre : forme 15">
                    <a:extLst>
                      <a:ext uri="{FF2B5EF4-FFF2-40B4-BE49-F238E27FC236}">
                        <a16:creationId xmlns:a16="http://schemas.microsoft.com/office/drawing/2014/main" id="{F64A74C7-2C5F-456C-8BD9-E0AF01A398A5}"/>
                      </a:ext>
                    </a:extLst>
                  </p:cNvPr>
                  <p:cNvSpPr/>
                  <p:nvPr/>
                </p:nvSpPr>
                <p:spPr>
                  <a:xfrm>
                    <a:off x="439800" y="3777969"/>
                    <a:ext cx="769933" cy="884980"/>
                  </a:xfrm>
                  <a:custGeom>
                    <a:avLst/>
                    <a:gdLst>
                      <a:gd name="connsiteX0" fmla="*/ 0 w 884979"/>
                      <a:gd name="connsiteY0" fmla="*/ 384966 h 769932"/>
                      <a:gd name="connsiteX1" fmla="*/ 192483 w 884979"/>
                      <a:gd name="connsiteY1" fmla="*/ 0 h 769932"/>
                      <a:gd name="connsiteX2" fmla="*/ 692496 w 884979"/>
                      <a:gd name="connsiteY2" fmla="*/ 0 h 769932"/>
                      <a:gd name="connsiteX3" fmla="*/ 884979 w 884979"/>
                      <a:gd name="connsiteY3" fmla="*/ 384966 h 769932"/>
                      <a:gd name="connsiteX4" fmla="*/ 692496 w 884979"/>
                      <a:gd name="connsiteY4" fmla="*/ 769932 h 769932"/>
                      <a:gd name="connsiteX5" fmla="*/ 192483 w 884979"/>
                      <a:gd name="connsiteY5" fmla="*/ 769932 h 769932"/>
                      <a:gd name="connsiteX6" fmla="*/ 0 w 884979"/>
                      <a:gd name="connsiteY6" fmla="*/ 384966 h 769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84979" h="769932">
                        <a:moveTo>
                          <a:pt x="442489" y="0"/>
                        </a:moveTo>
                        <a:lnTo>
                          <a:pt x="884978" y="167461"/>
                        </a:lnTo>
                        <a:lnTo>
                          <a:pt x="884978" y="602471"/>
                        </a:lnTo>
                        <a:lnTo>
                          <a:pt x="442490" y="769932"/>
                        </a:lnTo>
                        <a:lnTo>
                          <a:pt x="1" y="602471"/>
                        </a:lnTo>
                        <a:lnTo>
                          <a:pt x="1" y="167461"/>
                        </a:lnTo>
                        <a:lnTo>
                          <a:pt x="442489" y="0"/>
                        </a:lnTo>
                        <a:close/>
                      </a:path>
                    </a:pathLst>
                  </a:custGeom>
                  <a:blipFill dpi="0" rotWithShape="1">
                    <a:blip r:embed="rId9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 r="-3861" b="-11102"/>
                    </a:stretch>
                  </a:blipFill>
                </p:spPr>
                <p:style>
                  <a:lnRef idx="2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1"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119981" tIns="137910" rIns="119982" bIns="137909" numCol="1" spcCol="1270" anchor="ctr" anchorCtr="0">
                    <a:noAutofit/>
                  </a:bodyPr>
                  <a:lstStyle/>
                  <a:p>
                    <a:pPr marL="0" lvl="0" indent="0" algn="ctr" defTabSz="16002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endParaRPr lang="fr-FR" sz="3600" kern="1200"/>
                  </a:p>
                </p:txBody>
              </p:sp>
              <p:sp>
                <p:nvSpPr>
                  <p:cNvPr id="17" name="Forme libre : forme 16">
                    <a:extLst>
                      <a:ext uri="{FF2B5EF4-FFF2-40B4-BE49-F238E27FC236}">
                        <a16:creationId xmlns:a16="http://schemas.microsoft.com/office/drawing/2014/main" id="{7C0330BD-2CED-4A96-A335-407CE80FA05D}"/>
                      </a:ext>
                    </a:extLst>
                  </p:cNvPr>
                  <p:cNvSpPr/>
                  <p:nvPr/>
                </p:nvSpPr>
                <p:spPr>
                  <a:xfrm>
                    <a:off x="853970" y="4529140"/>
                    <a:ext cx="769933" cy="884980"/>
                  </a:xfrm>
                  <a:custGeom>
                    <a:avLst/>
                    <a:gdLst>
                      <a:gd name="connsiteX0" fmla="*/ 0 w 884979"/>
                      <a:gd name="connsiteY0" fmla="*/ 384966 h 769932"/>
                      <a:gd name="connsiteX1" fmla="*/ 192483 w 884979"/>
                      <a:gd name="connsiteY1" fmla="*/ 0 h 769932"/>
                      <a:gd name="connsiteX2" fmla="*/ 692496 w 884979"/>
                      <a:gd name="connsiteY2" fmla="*/ 0 h 769932"/>
                      <a:gd name="connsiteX3" fmla="*/ 884979 w 884979"/>
                      <a:gd name="connsiteY3" fmla="*/ 384966 h 769932"/>
                      <a:gd name="connsiteX4" fmla="*/ 692496 w 884979"/>
                      <a:gd name="connsiteY4" fmla="*/ 769932 h 769932"/>
                      <a:gd name="connsiteX5" fmla="*/ 192483 w 884979"/>
                      <a:gd name="connsiteY5" fmla="*/ 769932 h 769932"/>
                      <a:gd name="connsiteX6" fmla="*/ 0 w 884979"/>
                      <a:gd name="connsiteY6" fmla="*/ 384966 h 769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84979" h="769932">
                        <a:moveTo>
                          <a:pt x="442489" y="0"/>
                        </a:moveTo>
                        <a:lnTo>
                          <a:pt x="884978" y="167461"/>
                        </a:lnTo>
                        <a:lnTo>
                          <a:pt x="884978" y="602471"/>
                        </a:lnTo>
                        <a:lnTo>
                          <a:pt x="442490" y="769932"/>
                        </a:lnTo>
                        <a:lnTo>
                          <a:pt x="1" y="602471"/>
                        </a:lnTo>
                        <a:lnTo>
                          <a:pt x="1" y="167461"/>
                        </a:lnTo>
                        <a:lnTo>
                          <a:pt x="442489" y="0"/>
                        </a:lnTo>
                        <a:close/>
                      </a:path>
                    </a:pathLst>
                  </a:custGeom>
                  <a:solidFill>
                    <a:schemeClr val="accent1">
                      <a:lumMod val="20000"/>
                      <a:lumOff val="80000"/>
                    </a:schemeClr>
                  </a:solidFill>
                </p:spPr>
                <p:style>
                  <a:lnRef idx="2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1"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226661" tIns="244590" rIns="226662" bIns="244589" numCol="1" spcCol="1270" anchor="ctr" anchorCtr="0">
                    <a:noAutofit/>
                  </a:bodyPr>
                  <a:lstStyle/>
                  <a:p>
                    <a:pPr marL="0" lvl="0" indent="0" algn="ctr" defTabSz="12446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endParaRPr lang="fr-FR" sz="2800" kern="1200" dirty="0"/>
                  </a:p>
                </p:txBody>
              </p:sp>
              <p:sp>
                <p:nvSpPr>
                  <p:cNvPr id="18" name="Rectangle 17">
                    <a:extLst>
                      <a:ext uri="{FF2B5EF4-FFF2-40B4-BE49-F238E27FC236}">
                        <a16:creationId xmlns:a16="http://schemas.microsoft.com/office/drawing/2014/main" id="{11B826F1-9E71-4CE6-B65F-2D83D9913DD4}"/>
                      </a:ext>
                    </a:extLst>
                  </p:cNvPr>
                  <p:cNvSpPr/>
                  <p:nvPr/>
                </p:nvSpPr>
                <p:spPr>
                  <a:xfrm>
                    <a:off x="-133666" y="4706136"/>
                    <a:ext cx="955777" cy="530987"/>
                  </a:xfrm>
                  <a:prstGeom prst="rect">
                    <a:avLst/>
                  </a:prstGeom>
                </p:spPr>
                <p:style>
                  <a:lnRef idx="0">
                    <a:schemeClr val="dk1">
                      <a:alpha val="0"/>
                      <a:hueOff val="0"/>
                      <a:satOff val="0"/>
                      <a:lumOff val="0"/>
                      <a:alphaOff val="0"/>
                    </a:schemeClr>
                  </a:lnRef>
                  <a:fillRef idx="0">
                    <a:schemeClr val="lt1">
                      <a:alpha val="0"/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lt1">
                      <a:alpha val="0"/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tx1">
                      <a:hueOff val="0"/>
                      <a:satOff val="0"/>
                      <a:lumOff val="0"/>
                      <a:alphaOff val="0"/>
                    </a:schemeClr>
                  </a:fontRef>
                </p:style>
              </p:sp>
              <p:sp>
                <p:nvSpPr>
                  <p:cNvPr id="19" name="Forme libre : forme 18">
                    <a:extLst>
                      <a:ext uri="{FF2B5EF4-FFF2-40B4-BE49-F238E27FC236}">
                        <a16:creationId xmlns:a16="http://schemas.microsoft.com/office/drawing/2014/main" id="{089C02EE-8EEC-4F01-8545-B13F07D0714C}"/>
                      </a:ext>
                    </a:extLst>
                  </p:cNvPr>
                  <p:cNvSpPr/>
                  <p:nvPr/>
                </p:nvSpPr>
                <p:spPr>
                  <a:xfrm>
                    <a:off x="1685497" y="4529140"/>
                    <a:ext cx="769933" cy="884980"/>
                  </a:xfrm>
                  <a:custGeom>
                    <a:avLst/>
                    <a:gdLst>
                      <a:gd name="connsiteX0" fmla="*/ 0 w 884979"/>
                      <a:gd name="connsiteY0" fmla="*/ 384966 h 769932"/>
                      <a:gd name="connsiteX1" fmla="*/ 192483 w 884979"/>
                      <a:gd name="connsiteY1" fmla="*/ 0 h 769932"/>
                      <a:gd name="connsiteX2" fmla="*/ 692496 w 884979"/>
                      <a:gd name="connsiteY2" fmla="*/ 0 h 769932"/>
                      <a:gd name="connsiteX3" fmla="*/ 884979 w 884979"/>
                      <a:gd name="connsiteY3" fmla="*/ 384966 h 769932"/>
                      <a:gd name="connsiteX4" fmla="*/ 692496 w 884979"/>
                      <a:gd name="connsiteY4" fmla="*/ 769932 h 769932"/>
                      <a:gd name="connsiteX5" fmla="*/ 192483 w 884979"/>
                      <a:gd name="connsiteY5" fmla="*/ 769932 h 769932"/>
                      <a:gd name="connsiteX6" fmla="*/ 0 w 884979"/>
                      <a:gd name="connsiteY6" fmla="*/ 384966 h 769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84979" h="769932">
                        <a:moveTo>
                          <a:pt x="442489" y="0"/>
                        </a:moveTo>
                        <a:lnTo>
                          <a:pt x="884978" y="167461"/>
                        </a:lnTo>
                        <a:lnTo>
                          <a:pt x="884978" y="602471"/>
                        </a:lnTo>
                        <a:lnTo>
                          <a:pt x="442490" y="769932"/>
                        </a:lnTo>
                        <a:lnTo>
                          <a:pt x="1" y="602471"/>
                        </a:lnTo>
                        <a:lnTo>
                          <a:pt x="1" y="167461"/>
                        </a:lnTo>
                        <a:lnTo>
                          <a:pt x="442489" y="0"/>
                        </a:lnTo>
                        <a:close/>
                      </a:path>
                    </a:pathLst>
                  </a:custGeom>
                  <a:blipFill dpi="0" rotWithShape="1">
                    <a:blip r:embed="rId10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</p:spPr>
                <p:style>
                  <a:lnRef idx="2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1"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119981" tIns="137910" rIns="119982" bIns="137909" numCol="1" spcCol="1270" anchor="ctr" anchorCtr="0">
                    <a:noAutofit/>
                  </a:bodyPr>
                  <a:lstStyle/>
                  <a:p>
                    <a:pPr marL="0" lvl="0" indent="0" algn="ctr" defTabSz="16002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endParaRPr lang="fr-FR" sz="3600" kern="1200"/>
                  </a:p>
                </p:txBody>
              </p:sp>
            </p:grpSp>
            <p:grpSp>
              <p:nvGrpSpPr>
                <p:cNvPr id="24" name="Groupe 23">
                  <a:extLst>
                    <a:ext uri="{FF2B5EF4-FFF2-40B4-BE49-F238E27FC236}">
                      <a16:creationId xmlns:a16="http://schemas.microsoft.com/office/drawing/2014/main" id="{D9C2FEB2-1228-4FA7-9D4E-55923DAC654C}"/>
                    </a:ext>
                  </a:extLst>
                </p:cNvPr>
                <p:cNvGrpSpPr/>
                <p:nvPr/>
              </p:nvGrpSpPr>
              <p:grpSpPr>
                <a:xfrm>
                  <a:off x="2796924" y="2621280"/>
                  <a:ext cx="3185924" cy="2636322"/>
                  <a:chOff x="-133666" y="2275629"/>
                  <a:chExt cx="3185924" cy="3138491"/>
                </a:xfrm>
              </p:grpSpPr>
              <p:sp>
                <p:nvSpPr>
                  <p:cNvPr id="25" name="Forme libre : forme 24">
                    <a:extLst>
                      <a:ext uri="{FF2B5EF4-FFF2-40B4-BE49-F238E27FC236}">
                        <a16:creationId xmlns:a16="http://schemas.microsoft.com/office/drawing/2014/main" id="{913340B1-762E-4E8A-AF9A-0AF2A6AE952E}"/>
                      </a:ext>
                    </a:extLst>
                  </p:cNvPr>
                  <p:cNvSpPr/>
                  <p:nvPr/>
                </p:nvSpPr>
                <p:spPr>
                  <a:xfrm>
                    <a:off x="1271326" y="2275629"/>
                    <a:ext cx="769933" cy="884980"/>
                  </a:xfrm>
                  <a:custGeom>
                    <a:avLst/>
                    <a:gdLst>
                      <a:gd name="connsiteX0" fmla="*/ 0 w 884979"/>
                      <a:gd name="connsiteY0" fmla="*/ 384966 h 769932"/>
                      <a:gd name="connsiteX1" fmla="*/ 192483 w 884979"/>
                      <a:gd name="connsiteY1" fmla="*/ 0 h 769932"/>
                      <a:gd name="connsiteX2" fmla="*/ 692496 w 884979"/>
                      <a:gd name="connsiteY2" fmla="*/ 0 h 769932"/>
                      <a:gd name="connsiteX3" fmla="*/ 884979 w 884979"/>
                      <a:gd name="connsiteY3" fmla="*/ 384966 h 769932"/>
                      <a:gd name="connsiteX4" fmla="*/ 692496 w 884979"/>
                      <a:gd name="connsiteY4" fmla="*/ 769932 h 769932"/>
                      <a:gd name="connsiteX5" fmla="*/ 192483 w 884979"/>
                      <a:gd name="connsiteY5" fmla="*/ 769932 h 769932"/>
                      <a:gd name="connsiteX6" fmla="*/ 0 w 884979"/>
                      <a:gd name="connsiteY6" fmla="*/ 384966 h 769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84979" h="769932">
                        <a:moveTo>
                          <a:pt x="442489" y="0"/>
                        </a:moveTo>
                        <a:lnTo>
                          <a:pt x="884978" y="167461"/>
                        </a:lnTo>
                        <a:lnTo>
                          <a:pt x="884978" y="602471"/>
                        </a:lnTo>
                        <a:lnTo>
                          <a:pt x="442490" y="769932"/>
                        </a:lnTo>
                        <a:lnTo>
                          <a:pt x="1" y="602471"/>
                        </a:lnTo>
                        <a:lnTo>
                          <a:pt x="1" y="167461"/>
                        </a:lnTo>
                        <a:lnTo>
                          <a:pt x="442489" y="0"/>
                        </a:lnTo>
                        <a:close/>
                      </a:path>
                    </a:pathLst>
                  </a:custGeom>
                  <a:solidFill>
                    <a:schemeClr val="accent1">
                      <a:lumMod val="20000"/>
                      <a:lumOff val="80000"/>
                    </a:schemeClr>
                  </a:solidFill>
                </p:spPr>
                <p:style>
                  <a:lnRef idx="2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1"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165701" tIns="183630" rIns="165702" bIns="183629" numCol="1" spcCol="1270" anchor="ctr" anchorCtr="0">
                    <a:noAutofit/>
                  </a:bodyPr>
                  <a:lstStyle/>
                  <a:p>
                    <a:pPr marL="0" lvl="0" indent="0" algn="ctr" defTabSz="5334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endParaRPr lang="fr-FR" sz="1200" kern="1200" dirty="0"/>
                  </a:p>
                </p:txBody>
              </p:sp>
              <p:sp>
                <p:nvSpPr>
                  <p:cNvPr id="26" name="Rectangle 25">
                    <a:extLst>
                      <a:ext uri="{FF2B5EF4-FFF2-40B4-BE49-F238E27FC236}">
                        <a16:creationId xmlns:a16="http://schemas.microsoft.com/office/drawing/2014/main" id="{815D3A5F-70C7-42B9-81AC-5C02B39818B2}"/>
                      </a:ext>
                    </a:extLst>
                  </p:cNvPr>
                  <p:cNvSpPr/>
                  <p:nvPr/>
                </p:nvSpPr>
                <p:spPr>
                  <a:xfrm>
                    <a:off x="2064622" y="2452625"/>
                    <a:ext cx="987636" cy="530987"/>
                  </a:xfrm>
                  <a:prstGeom prst="rect">
                    <a:avLst/>
                  </a:prstGeom>
                </p:spPr>
                <p:style>
                  <a:lnRef idx="0">
                    <a:schemeClr val="dk1">
                      <a:alpha val="0"/>
                      <a:hueOff val="0"/>
                      <a:satOff val="0"/>
                      <a:lumOff val="0"/>
                      <a:alphaOff val="0"/>
                    </a:schemeClr>
                  </a:lnRef>
                  <a:fillRef idx="0">
                    <a:schemeClr val="lt1">
                      <a:alpha val="0"/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lt1">
                      <a:alpha val="0"/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tx1">
                      <a:hueOff val="0"/>
                      <a:satOff val="0"/>
                      <a:lumOff val="0"/>
                      <a:alphaOff val="0"/>
                    </a:schemeClr>
                  </a:fontRef>
                </p:style>
              </p:sp>
              <p:sp>
                <p:nvSpPr>
                  <p:cNvPr id="27" name="Forme libre : forme 26">
                    <a:extLst>
                      <a:ext uri="{FF2B5EF4-FFF2-40B4-BE49-F238E27FC236}">
                        <a16:creationId xmlns:a16="http://schemas.microsoft.com/office/drawing/2014/main" id="{6E6D6FFD-E90E-4BE6-9258-3E67F08920CF}"/>
                      </a:ext>
                    </a:extLst>
                  </p:cNvPr>
                  <p:cNvSpPr/>
                  <p:nvPr/>
                </p:nvSpPr>
                <p:spPr>
                  <a:xfrm>
                    <a:off x="439800" y="2275629"/>
                    <a:ext cx="769933" cy="884980"/>
                  </a:xfrm>
                  <a:custGeom>
                    <a:avLst/>
                    <a:gdLst>
                      <a:gd name="connsiteX0" fmla="*/ 0 w 884979"/>
                      <a:gd name="connsiteY0" fmla="*/ 384966 h 769932"/>
                      <a:gd name="connsiteX1" fmla="*/ 192483 w 884979"/>
                      <a:gd name="connsiteY1" fmla="*/ 0 h 769932"/>
                      <a:gd name="connsiteX2" fmla="*/ 692496 w 884979"/>
                      <a:gd name="connsiteY2" fmla="*/ 0 h 769932"/>
                      <a:gd name="connsiteX3" fmla="*/ 884979 w 884979"/>
                      <a:gd name="connsiteY3" fmla="*/ 384966 h 769932"/>
                      <a:gd name="connsiteX4" fmla="*/ 692496 w 884979"/>
                      <a:gd name="connsiteY4" fmla="*/ 769932 h 769932"/>
                      <a:gd name="connsiteX5" fmla="*/ 192483 w 884979"/>
                      <a:gd name="connsiteY5" fmla="*/ 769932 h 769932"/>
                      <a:gd name="connsiteX6" fmla="*/ 0 w 884979"/>
                      <a:gd name="connsiteY6" fmla="*/ 384966 h 769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84979" h="769932">
                        <a:moveTo>
                          <a:pt x="442489" y="0"/>
                        </a:moveTo>
                        <a:lnTo>
                          <a:pt x="884978" y="167461"/>
                        </a:lnTo>
                        <a:lnTo>
                          <a:pt x="884978" y="602471"/>
                        </a:lnTo>
                        <a:lnTo>
                          <a:pt x="442490" y="769932"/>
                        </a:lnTo>
                        <a:lnTo>
                          <a:pt x="1" y="602471"/>
                        </a:lnTo>
                        <a:lnTo>
                          <a:pt x="1" y="167461"/>
                        </a:lnTo>
                        <a:lnTo>
                          <a:pt x="442489" y="0"/>
                        </a:lnTo>
                        <a:close/>
                      </a:path>
                    </a:pathLst>
                  </a:custGeom>
                  <a:blipFill dpi="0" rotWithShape="1">
                    <a:blip r:embed="rId11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 l="3373" t="-8514" r="-10037" b="-24880"/>
                    </a:stretch>
                  </a:blipFill>
                </p:spPr>
                <p:style>
                  <a:lnRef idx="2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1"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119981" tIns="137910" rIns="119982" bIns="137909" numCol="1" spcCol="1270" anchor="ctr" anchorCtr="0">
                    <a:noAutofit/>
                  </a:bodyPr>
                  <a:lstStyle/>
                  <a:p>
                    <a:pPr marL="0" lvl="0" indent="0" algn="ctr" defTabSz="16002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endParaRPr lang="fr-FR" sz="3600" kern="1200" dirty="0"/>
                  </a:p>
                </p:txBody>
              </p:sp>
              <p:sp>
                <p:nvSpPr>
                  <p:cNvPr id="28" name="Forme libre : forme 27">
                    <a:extLst>
                      <a:ext uri="{FF2B5EF4-FFF2-40B4-BE49-F238E27FC236}">
                        <a16:creationId xmlns:a16="http://schemas.microsoft.com/office/drawing/2014/main" id="{1DCF8845-0B18-48F4-B088-0A6DC6CF88C2}"/>
                      </a:ext>
                    </a:extLst>
                  </p:cNvPr>
                  <p:cNvSpPr/>
                  <p:nvPr/>
                </p:nvSpPr>
                <p:spPr>
                  <a:xfrm>
                    <a:off x="853970" y="3026799"/>
                    <a:ext cx="769933" cy="884980"/>
                  </a:xfrm>
                  <a:custGeom>
                    <a:avLst/>
                    <a:gdLst>
                      <a:gd name="connsiteX0" fmla="*/ 0 w 884979"/>
                      <a:gd name="connsiteY0" fmla="*/ 384966 h 769932"/>
                      <a:gd name="connsiteX1" fmla="*/ 192483 w 884979"/>
                      <a:gd name="connsiteY1" fmla="*/ 0 h 769932"/>
                      <a:gd name="connsiteX2" fmla="*/ 692496 w 884979"/>
                      <a:gd name="connsiteY2" fmla="*/ 0 h 769932"/>
                      <a:gd name="connsiteX3" fmla="*/ 884979 w 884979"/>
                      <a:gd name="connsiteY3" fmla="*/ 384966 h 769932"/>
                      <a:gd name="connsiteX4" fmla="*/ 692496 w 884979"/>
                      <a:gd name="connsiteY4" fmla="*/ 769932 h 769932"/>
                      <a:gd name="connsiteX5" fmla="*/ 192483 w 884979"/>
                      <a:gd name="connsiteY5" fmla="*/ 769932 h 769932"/>
                      <a:gd name="connsiteX6" fmla="*/ 0 w 884979"/>
                      <a:gd name="connsiteY6" fmla="*/ 384966 h 769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84979" h="769932">
                        <a:moveTo>
                          <a:pt x="442489" y="0"/>
                        </a:moveTo>
                        <a:lnTo>
                          <a:pt x="884978" y="167461"/>
                        </a:lnTo>
                        <a:lnTo>
                          <a:pt x="884978" y="602471"/>
                        </a:lnTo>
                        <a:lnTo>
                          <a:pt x="442490" y="769932"/>
                        </a:lnTo>
                        <a:lnTo>
                          <a:pt x="1" y="602471"/>
                        </a:lnTo>
                        <a:lnTo>
                          <a:pt x="1" y="167461"/>
                        </a:lnTo>
                        <a:lnTo>
                          <a:pt x="442489" y="0"/>
                        </a:lnTo>
                        <a:close/>
                      </a:path>
                    </a:pathLst>
                  </a:custGeom>
                  <a:blipFill dpi="0" rotWithShape="1">
                    <a:blip r:embed="rId12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</p:spPr>
                <p:style>
                  <a:lnRef idx="2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1"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165701" tIns="183630" rIns="165702" bIns="183629" numCol="1" spcCol="1270" anchor="ctr" anchorCtr="0">
                    <a:noAutofit/>
                  </a:bodyPr>
                  <a:lstStyle/>
                  <a:p>
                    <a:pPr marL="0" lvl="0" indent="0" algn="ctr" defTabSz="5334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endParaRPr lang="fr-FR" sz="1200" kern="1200"/>
                  </a:p>
                </p:txBody>
              </p:sp>
              <p:sp>
                <p:nvSpPr>
                  <p:cNvPr id="29" name="Rectangle 28">
                    <a:extLst>
                      <a:ext uri="{FF2B5EF4-FFF2-40B4-BE49-F238E27FC236}">
                        <a16:creationId xmlns:a16="http://schemas.microsoft.com/office/drawing/2014/main" id="{8A4D1782-259F-41D9-B2EB-0B4849ABD3BE}"/>
                      </a:ext>
                    </a:extLst>
                  </p:cNvPr>
                  <p:cNvSpPr/>
                  <p:nvPr/>
                </p:nvSpPr>
                <p:spPr>
                  <a:xfrm>
                    <a:off x="-133666" y="3203795"/>
                    <a:ext cx="955777" cy="530987"/>
                  </a:xfrm>
                  <a:prstGeom prst="rect">
                    <a:avLst/>
                  </a:prstGeom>
                </p:spPr>
                <p:style>
                  <a:lnRef idx="0">
                    <a:schemeClr val="dk1">
                      <a:alpha val="0"/>
                      <a:hueOff val="0"/>
                      <a:satOff val="0"/>
                      <a:lumOff val="0"/>
                      <a:alphaOff val="0"/>
                    </a:schemeClr>
                  </a:lnRef>
                  <a:fillRef idx="0">
                    <a:schemeClr val="lt1">
                      <a:alpha val="0"/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lt1">
                      <a:alpha val="0"/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tx1">
                      <a:hueOff val="0"/>
                      <a:satOff val="0"/>
                      <a:lumOff val="0"/>
                      <a:alphaOff val="0"/>
                    </a:schemeClr>
                  </a:fontRef>
                </p:style>
              </p:sp>
              <p:sp>
                <p:nvSpPr>
                  <p:cNvPr id="30" name="Forme libre : forme 29">
                    <a:extLst>
                      <a:ext uri="{FF2B5EF4-FFF2-40B4-BE49-F238E27FC236}">
                        <a16:creationId xmlns:a16="http://schemas.microsoft.com/office/drawing/2014/main" id="{DA652C46-8025-4D31-8258-4C39ECE2E472}"/>
                      </a:ext>
                    </a:extLst>
                  </p:cNvPr>
                  <p:cNvSpPr/>
                  <p:nvPr/>
                </p:nvSpPr>
                <p:spPr>
                  <a:xfrm>
                    <a:off x="1685497" y="3026799"/>
                    <a:ext cx="769933" cy="884980"/>
                  </a:xfrm>
                  <a:custGeom>
                    <a:avLst/>
                    <a:gdLst>
                      <a:gd name="connsiteX0" fmla="*/ 0 w 884979"/>
                      <a:gd name="connsiteY0" fmla="*/ 384966 h 769932"/>
                      <a:gd name="connsiteX1" fmla="*/ 192483 w 884979"/>
                      <a:gd name="connsiteY1" fmla="*/ 0 h 769932"/>
                      <a:gd name="connsiteX2" fmla="*/ 692496 w 884979"/>
                      <a:gd name="connsiteY2" fmla="*/ 0 h 769932"/>
                      <a:gd name="connsiteX3" fmla="*/ 884979 w 884979"/>
                      <a:gd name="connsiteY3" fmla="*/ 384966 h 769932"/>
                      <a:gd name="connsiteX4" fmla="*/ 692496 w 884979"/>
                      <a:gd name="connsiteY4" fmla="*/ 769932 h 769932"/>
                      <a:gd name="connsiteX5" fmla="*/ 192483 w 884979"/>
                      <a:gd name="connsiteY5" fmla="*/ 769932 h 769932"/>
                      <a:gd name="connsiteX6" fmla="*/ 0 w 884979"/>
                      <a:gd name="connsiteY6" fmla="*/ 384966 h 769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84979" h="769932">
                        <a:moveTo>
                          <a:pt x="442489" y="0"/>
                        </a:moveTo>
                        <a:lnTo>
                          <a:pt x="884978" y="167461"/>
                        </a:lnTo>
                        <a:lnTo>
                          <a:pt x="884978" y="602471"/>
                        </a:lnTo>
                        <a:lnTo>
                          <a:pt x="442490" y="769932"/>
                        </a:lnTo>
                        <a:lnTo>
                          <a:pt x="1" y="602471"/>
                        </a:lnTo>
                        <a:lnTo>
                          <a:pt x="1" y="167461"/>
                        </a:lnTo>
                        <a:lnTo>
                          <a:pt x="442489" y="0"/>
                        </a:lnTo>
                        <a:close/>
                      </a:path>
                    </a:pathLst>
                  </a:custGeom>
                  <a:blipFill dpi="0" rotWithShape="1">
                    <a:blip r:embed="rId13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</p:spPr>
                <p:style>
                  <a:lnRef idx="2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1"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119981" tIns="137910" rIns="119982" bIns="137909" numCol="1" spcCol="1270" anchor="ctr" anchorCtr="0">
                    <a:noAutofit/>
                  </a:bodyPr>
                  <a:lstStyle/>
                  <a:p>
                    <a:pPr marL="0" lvl="0" indent="0" algn="ctr" defTabSz="16002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endParaRPr lang="fr-FR" sz="3600" kern="1200"/>
                  </a:p>
                </p:txBody>
              </p:sp>
              <p:sp>
                <p:nvSpPr>
                  <p:cNvPr id="31" name="Forme libre : forme 30">
                    <a:extLst>
                      <a:ext uri="{FF2B5EF4-FFF2-40B4-BE49-F238E27FC236}">
                        <a16:creationId xmlns:a16="http://schemas.microsoft.com/office/drawing/2014/main" id="{91CE12DB-1A25-4D67-AE46-FDCD73733C0A}"/>
                      </a:ext>
                    </a:extLst>
                  </p:cNvPr>
                  <p:cNvSpPr/>
                  <p:nvPr/>
                </p:nvSpPr>
                <p:spPr>
                  <a:xfrm>
                    <a:off x="1271326" y="3777970"/>
                    <a:ext cx="769933" cy="884980"/>
                  </a:xfrm>
                  <a:custGeom>
                    <a:avLst/>
                    <a:gdLst>
                      <a:gd name="connsiteX0" fmla="*/ 0 w 884979"/>
                      <a:gd name="connsiteY0" fmla="*/ 384966 h 769932"/>
                      <a:gd name="connsiteX1" fmla="*/ 192483 w 884979"/>
                      <a:gd name="connsiteY1" fmla="*/ 0 h 769932"/>
                      <a:gd name="connsiteX2" fmla="*/ 692496 w 884979"/>
                      <a:gd name="connsiteY2" fmla="*/ 0 h 769932"/>
                      <a:gd name="connsiteX3" fmla="*/ 884979 w 884979"/>
                      <a:gd name="connsiteY3" fmla="*/ 384966 h 769932"/>
                      <a:gd name="connsiteX4" fmla="*/ 692496 w 884979"/>
                      <a:gd name="connsiteY4" fmla="*/ 769932 h 769932"/>
                      <a:gd name="connsiteX5" fmla="*/ 192483 w 884979"/>
                      <a:gd name="connsiteY5" fmla="*/ 769932 h 769932"/>
                      <a:gd name="connsiteX6" fmla="*/ 0 w 884979"/>
                      <a:gd name="connsiteY6" fmla="*/ 384966 h 769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84979" h="769932">
                        <a:moveTo>
                          <a:pt x="442489" y="0"/>
                        </a:moveTo>
                        <a:lnTo>
                          <a:pt x="884978" y="167461"/>
                        </a:lnTo>
                        <a:lnTo>
                          <a:pt x="884978" y="602471"/>
                        </a:lnTo>
                        <a:lnTo>
                          <a:pt x="442490" y="769932"/>
                        </a:lnTo>
                        <a:lnTo>
                          <a:pt x="1" y="602471"/>
                        </a:lnTo>
                        <a:lnTo>
                          <a:pt x="1" y="167461"/>
                        </a:lnTo>
                        <a:lnTo>
                          <a:pt x="442489" y="0"/>
                        </a:lnTo>
                        <a:close/>
                      </a:path>
                    </a:pathLst>
                  </a:custGeom>
                  <a:solidFill>
                    <a:schemeClr val="accent1">
                      <a:lumMod val="20000"/>
                      <a:lumOff val="80000"/>
                    </a:schemeClr>
                  </a:solidFill>
                </p:spPr>
                <p:style>
                  <a:lnRef idx="2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1"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165701" tIns="183630" rIns="165702" bIns="183629" numCol="1" spcCol="1270" anchor="ctr" anchorCtr="0">
                    <a:noAutofit/>
                  </a:bodyPr>
                  <a:lstStyle/>
                  <a:p>
                    <a:pPr marL="0" lvl="0" indent="0" algn="ctr" defTabSz="5334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endParaRPr lang="fr-FR" sz="1200" kern="1200" dirty="0"/>
                  </a:p>
                </p:txBody>
              </p:sp>
              <p:sp>
                <p:nvSpPr>
                  <p:cNvPr id="32" name="Rectangle 31">
                    <a:extLst>
                      <a:ext uri="{FF2B5EF4-FFF2-40B4-BE49-F238E27FC236}">
                        <a16:creationId xmlns:a16="http://schemas.microsoft.com/office/drawing/2014/main" id="{C560AFAA-17E7-4616-A590-BA95159CA14C}"/>
                      </a:ext>
                    </a:extLst>
                  </p:cNvPr>
                  <p:cNvSpPr/>
                  <p:nvPr/>
                </p:nvSpPr>
                <p:spPr>
                  <a:xfrm>
                    <a:off x="2064622" y="3954966"/>
                    <a:ext cx="987636" cy="530987"/>
                  </a:xfrm>
                  <a:prstGeom prst="rect">
                    <a:avLst/>
                  </a:prstGeom>
                </p:spPr>
                <p:style>
                  <a:lnRef idx="0">
                    <a:schemeClr val="dk1">
                      <a:alpha val="0"/>
                      <a:hueOff val="0"/>
                      <a:satOff val="0"/>
                      <a:lumOff val="0"/>
                      <a:alphaOff val="0"/>
                    </a:schemeClr>
                  </a:lnRef>
                  <a:fillRef idx="0">
                    <a:schemeClr val="lt1">
                      <a:alpha val="0"/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lt1">
                      <a:alpha val="0"/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tx1">
                      <a:hueOff val="0"/>
                      <a:satOff val="0"/>
                      <a:lumOff val="0"/>
                      <a:alphaOff val="0"/>
                    </a:schemeClr>
                  </a:fontRef>
                </p:style>
              </p:sp>
              <p:sp>
                <p:nvSpPr>
                  <p:cNvPr id="33" name="Forme libre : forme 32">
                    <a:extLst>
                      <a:ext uri="{FF2B5EF4-FFF2-40B4-BE49-F238E27FC236}">
                        <a16:creationId xmlns:a16="http://schemas.microsoft.com/office/drawing/2014/main" id="{4236936F-F9E0-47A9-926F-E66508390BBA}"/>
                      </a:ext>
                    </a:extLst>
                  </p:cNvPr>
                  <p:cNvSpPr/>
                  <p:nvPr/>
                </p:nvSpPr>
                <p:spPr>
                  <a:xfrm>
                    <a:off x="439800" y="3777970"/>
                    <a:ext cx="769933" cy="884980"/>
                  </a:xfrm>
                  <a:custGeom>
                    <a:avLst/>
                    <a:gdLst>
                      <a:gd name="connsiteX0" fmla="*/ 0 w 884979"/>
                      <a:gd name="connsiteY0" fmla="*/ 384966 h 769932"/>
                      <a:gd name="connsiteX1" fmla="*/ 192483 w 884979"/>
                      <a:gd name="connsiteY1" fmla="*/ 0 h 769932"/>
                      <a:gd name="connsiteX2" fmla="*/ 692496 w 884979"/>
                      <a:gd name="connsiteY2" fmla="*/ 0 h 769932"/>
                      <a:gd name="connsiteX3" fmla="*/ 884979 w 884979"/>
                      <a:gd name="connsiteY3" fmla="*/ 384966 h 769932"/>
                      <a:gd name="connsiteX4" fmla="*/ 692496 w 884979"/>
                      <a:gd name="connsiteY4" fmla="*/ 769932 h 769932"/>
                      <a:gd name="connsiteX5" fmla="*/ 192483 w 884979"/>
                      <a:gd name="connsiteY5" fmla="*/ 769932 h 769932"/>
                      <a:gd name="connsiteX6" fmla="*/ 0 w 884979"/>
                      <a:gd name="connsiteY6" fmla="*/ 384966 h 769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84979" h="769932">
                        <a:moveTo>
                          <a:pt x="442489" y="0"/>
                        </a:moveTo>
                        <a:lnTo>
                          <a:pt x="884978" y="167461"/>
                        </a:lnTo>
                        <a:lnTo>
                          <a:pt x="884978" y="602471"/>
                        </a:lnTo>
                        <a:lnTo>
                          <a:pt x="442490" y="769932"/>
                        </a:lnTo>
                        <a:lnTo>
                          <a:pt x="1" y="602471"/>
                        </a:lnTo>
                        <a:lnTo>
                          <a:pt x="1" y="167461"/>
                        </a:lnTo>
                        <a:lnTo>
                          <a:pt x="442489" y="0"/>
                        </a:lnTo>
                        <a:close/>
                      </a:path>
                    </a:pathLst>
                  </a:custGeom>
                  <a:blipFill dpi="0" rotWithShape="1">
                    <a:blip r:embed="rId1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</p:spPr>
                <p:style>
                  <a:lnRef idx="2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1"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119981" tIns="137910" rIns="119982" bIns="137909" numCol="1" spcCol="1270" anchor="ctr" anchorCtr="0">
                    <a:noAutofit/>
                  </a:bodyPr>
                  <a:lstStyle/>
                  <a:p>
                    <a:pPr marL="0" lvl="0" indent="0" algn="ctr" defTabSz="16002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endParaRPr lang="fr-FR" sz="3600" kern="1200"/>
                  </a:p>
                </p:txBody>
              </p:sp>
              <p:sp>
                <p:nvSpPr>
                  <p:cNvPr id="34" name="Forme libre : forme 33">
                    <a:extLst>
                      <a:ext uri="{FF2B5EF4-FFF2-40B4-BE49-F238E27FC236}">
                        <a16:creationId xmlns:a16="http://schemas.microsoft.com/office/drawing/2014/main" id="{48CAE3C1-4584-41C8-B9E9-0036606527FA}"/>
                      </a:ext>
                    </a:extLst>
                  </p:cNvPr>
                  <p:cNvSpPr/>
                  <p:nvPr/>
                </p:nvSpPr>
                <p:spPr>
                  <a:xfrm>
                    <a:off x="853970" y="4529140"/>
                    <a:ext cx="769933" cy="884980"/>
                  </a:xfrm>
                  <a:custGeom>
                    <a:avLst/>
                    <a:gdLst>
                      <a:gd name="connsiteX0" fmla="*/ 0 w 884979"/>
                      <a:gd name="connsiteY0" fmla="*/ 384966 h 769932"/>
                      <a:gd name="connsiteX1" fmla="*/ 192483 w 884979"/>
                      <a:gd name="connsiteY1" fmla="*/ 0 h 769932"/>
                      <a:gd name="connsiteX2" fmla="*/ 692496 w 884979"/>
                      <a:gd name="connsiteY2" fmla="*/ 0 h 769932"/>
                      <a:gd name="connsiteX3" fmla="*/ 884979 w 884979"/>
                      <a:gd name="connsiteY3" fmla="*/ 384966 h 769932"/>
                      <a:gd name="connsiteX4" fmla="*/ 692496 w 884979"/>
                      <a:gd name="connsiteY4" fmla="*/ 769932 h 769932"/>
                      <a:gd name="connsiteX5" fmla="*/ 192483 w 884979"/>
                      <a:gd name="connsiteY5" fmla="*/ 769932 h 769932"/>
                      <a:gd name="connsiteX6" fmla="*/ 0 w 884979"/>
                      <a:gd name="connsiteY6" fmla="*/ 384966 h 769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84979" h="769932">
                        <a:moveTo>
                          <a:pt x="442489" y="0"/>
                        </a:moveTo>
                        <a:lnTo>
                          <a:pt x="884978" y="167461"/>
                        </a:lnTo>
                        <a:lnTo>
                          <a:pt x="884978" y="602471"/>
                        </a:lnTo>
                        <a:lnTo>
                          <a:pt x="442490" y="769932"/>
                        </a:lnTo>
                        <a:lnTo>
                          <a:pt x="1" y="602471"/>
                        </a:lnTo>
                        <a:lnTo>
                          <a:pt x="1" y="167461"/>
                        </a:lnTo>
                        <a:lnTo>
                          <a:pt x="442489" y="0"/>
                        </a:lnTo>
                        <a:close/>
                      </a:path>
                    </a:pathLst>
                  </a:custGeom>
                  <a:blipFill dpi="0" rotWithShape="1">
                    <a:blip r:embed="rId15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 l="-2" r="-3863" b="-12305"/>
                    </a:stretch>
                  </a:blipFill>
                </p:spPr>
                <p:style>
                  <a:lnRef idx="2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1"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226661" tIns="244590" rIns="226662" bIns="244589" numCol="1" spcCol="1270" anchor="ctr" anchorCtr="0">
                    <a:noAutofit/>
                  </a:bodyPr>
                  <a:lstStyle/>
                  <a:p>
                    <a:pPr marL="0" lvl="0" indent="0" algn="ctr" defTabSz="12446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endParaRPr lang="fr-FR" sz="2800" kern="1200" dirty="0"/>
                  </a:p>
                </p:txBody>
              </p:sp>
              <p:sp>
                <p:nvSpPr>
                  <p:cNvPr id="35" name="Rectangle 34">
                    <a:extLst>
                      <a:ext uri="{FF2B5EF4-FFF2-40B4-BE49-F238E27FC236}">
                        <a16:creationId xmlns:a16="http://schemas.microsoft.com/office/drawing/2014/main" id="{A2C8CB03-B777-4352-90BF-5E350627B33F}"/>
                      </a:ext>
                    </a:extLst>
                  </p:cNvPr>
                  <p:cNvSpPr/>
                  <p:nvPr/>
                </p:nvSpPr>
                <p:spPr>
                  <a:xfrm>
                    <a:off x="-133666" y="4706136"/>
                    <a:ext cx="955777" cy="530987"/>
                  </a:xfrm>
                  <a:prstGeom prst="rect">
                    <a:avLst/>
                  </a:prstGeom>
                </p:spPr>
                <p:style>
                  <a:lnRef idx="0">
                    <a:schemeClr val="dk1">
                      <a:alpha val="0"/>
                      <a:hueOff val="0"/>
                      <a:satOff val="0"/>
                      <a:lumOff val="0"/>
                      <a:alphaOff val="0"/>
                    </a:schemeClr>
                  </a:lnRef>
                  <a:fillRef idx="0">
                    <a:schemeClr val="lt1">
                      <a:alpha val="0"/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lt1">
                      <a:alpha val="0"/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tx1">
                      <a:hueOff val="0"/>
                      <a:satOff val="0"/>
                      <a:lumOff val="0"/>
                      <a:alphaOff val="0"/>
                    </a:schemeClr>
                  </a:fontRef>
                </p:style>
              </p:sp>
              <p:sp>
                <p:nvSpPr>
                  <p:cNvPr id="36" name="Forme libre : forme 35">
                    <a:extLst>
                      <a:ext uri="{FF2B5EF4-FFF2-40B4-BE49-F238E27FC236}">
                        <a16:creationId xmlns:a16="http://schemas.microsoft.com/office/drawing/2014/main" id="{D78FD2D9-7D0E-4A96-8E28-DA01C482772F}"/>
                      </a:ext>
                    </a:extLst>
                  </p:cNvPr>
                  <p:cNvSpPr/>
                  <p:nvPr/>
                </p:nvSpPr>
                <p:spPr>
                  <a:xfrm>
                    <a:off x="1685497" y="4529140"/>
                    <a:ext cx="769933" cy="884980"/>
                  </a:xfrm>
                  <a:custGeom>
                    <a:avLst/>
                    <a:gdLst>
                      <a:gd name="connsiteX0" fmla="*/ 0 w 884979"/>
                      <a:gd name="connsiteY0" fmla="*/ 384966 h 769932"/>
                      <a:gd name="connsiteX1" fmla="*/ 192483 w 884979"/>
                      <a:gd name="connsiteY1" fmla="*/ 0 h 769932"/>
                      <a:gd name="connsiteX2" fmla="*/ 692496 w 884979"/>
                      <a:gd name="connsiteY2" fmla="*/ 0 h 769932"/>
                      <a:gd name="connsiteX3" fmla="*/ 884979 w 884979"/>
                      <a:gd name="connsiteY3" fmla="*/ 384966 h 769932"/>
                      <a:gd name="connsiteX4" fmla="*/ 692496 w 884979"/>
                      <a:gd name="connsiteY4" fmla="*/ 769932 h 769932"/>
                      <a:gd name="connsiteX5" fmla="*/ 192483 w 884979"/>
                      <a:gd name="connsiteY5" fmla="*/ 769932 h 769932"/>
                      <a:gd name="connsiteX6" fmla="*/ 0 w 884979"/>
                      <a:gd name="connsiteY6" fmla="*/ 384966 h 769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84979" h="769932">
                        <a:moveTo>
                          <a:pt x="442489" y="0"/>
                        </a:moveTo>
                        <a:lnTo>
                          <a:pt x="884978" y="167461"/>
                        </a:lnTo>
                        <a:lnTo>
                          <a:pt x="884978" y="602471"/>
                        </a:lnTo>
                        <a:lnTo>
                          <a:pt x="442490" y="769932"/>
                        </a:lnTo>
                        <a:lnTo>
                          <a:pt x="1" y="602471"/>
                        </a:lnTo>
                        <a:lnTo>
                          <a:pt x="1" y="167461"/>
                        </a:lnTo>
                        <a:lnTo>
                          <a:pt x="442489" y="0"/>
                        </a:lnTo>
                        <a:close/>
                      </a:path>
                    </a:pathLst>
                  </a:custGeom>
                  <a:blipFill dpi="0" rotWithShape="1">
                    <a:blip r:embed="rId16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</p:spPr>
                <p:style>
                  <a:lnRef idx="2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1"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119981" tIns="137910" rIns="119982" bIns="137909" numCol="1" spcCol="1270" anchor="ctr" anchorCtr="0">
                    <a:noAutofit/>
                  </a:bodyPr>
                  <a:lstStyle/>
                  <a:p>
                    <a:pPr marL="0" lvl="0" indent="0" algn="ctr" defTabSz="16002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endParaRPr lang="fr-FR" sz="3600" kern="1200" dirty="0"/>
                  </a:p>
                </p:txBody>
              </p:sp>
            </p:grpSp>
            <p:grpSp>
              <p:nvGrpSpPr>
                <p:cNvPr id="37" name="Groupe 36">
                  <a:extLst>
                    <a:ext uri="{FF2B5EF4-FFF2-40B4-BE49-F238E27FC236}">
                      <a16:creationId xmlns:a16="http://schemas.microsoft.com/office/drawing/2014/main" id="{8F743350-0637-4395-9FAC-ABE8FF47AE85}"/>
                    </a:ext>
                  </a:extLst>
                </p:cNvPr>
                <p:cNvGrpSpPr/>
                <p:nvPr/>
              </p:nvGrpSpPr>
              <p:grpSpPr>
                <a:xfrm>
                  <a:off x="4479524" y="2621280"/>
                  <a:ext cx="3185924" cy="2487645"/>
                  <a:chOff x="-133666" y="2275629"/>
                  <a:chExt cx="3185924" cy="2961494"/>
                </a:xfrm>
              </p:grpSpPr>
              <p:sp>
                <p:nvSpPr>
                  <p:cNvPr id="38" name="Forme libre : forme 37">
                    <a:extLst>
                      <a:ext uri="{FF2B5EF4-FFF2-40B4-BE49-F238E27FC236}">
                        <a16:creationId xmlns:a16="http://schemas.microsoft.com/office/drawing/2014/main" id="{446464BD-E26C-420C-9BB3-8936594262EE}"/>
                      </a:ext>
                    </a:extLst>
                  </p:cNvPr>
                  <p:cNvSpPr/>
                  <p:nvPr/>
                </p:nvSpPr>
                <p:spPr>
                  <a:xfrm>
                    <a:off x="1271326" y="2275629"/>
                    <a:ext cx="769933" cy="884980"/>
                  </a:xfrm>
                  <a:custGeom>
                    <a:avLst/>
                    <a:gdLst>
                      <a:gd name="connsiteX0" fmla="*/ 0 w 884979"/>
                      <a:gd name="connsiteY0" fmla="*/ 384966 h 769932"/>
                      <a:gd name="connsiteX1" fmla="*/ 192483 w 884979"/>
                      <a:gd name="connsiteY1" fmla="*/ 0 h 769932"/>
                      <a:gd name="connsiteX2" fmla="*/ 692496 w 884979"/>
                      <a:gd name="connsiteY2" fmla="*/ 0 h 769932"/>
                      <a:gd name="connsiteX3" fmla="*/ 884979 w 884979"/>
                      <a:gd name="connsiteY3" fmla="*/ 384966 h 769932"/>
                      <a:gd name="connsiteX4" fmla="*/ 692496 w 884979"/>
                      <a:gd name="connsiteY4" fmla="*/ 769932 h 769932"/>
                      <a:gd name="connsiteX5" fmla="*/ 192483 w 884979"/>
                      <a:gd name="connsiteY5" fmla="*/ 769932 h 769932"/>
                      <a:gd name="connsiteX6" fmla="*/ 0 w 884979"/>
                      <a:gd name="connsiteY6" fmla="*/ 384966 h 769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84979" h="769932">
                        <a:moveTo>
                          <a:pt x="442489" y="0"/>
                        </a:moveTo>
                        <a:lnTo>
                          <a:pt x="884978" y="167461"/>
                        </a:lnTo>
                        <a:lnTo>
                          <a:pt x="884978" y="602471"/>
                        </a:lnTo>
                        <a:lnTo>
                          <a:pt x="442490" y="769932"/>
                        </a:lnTo>
                        <a:lnTo>
                          <a:pt x="1" y="602471"/>
                        </a:lnTo>
                        <a:lnTo>
                          <a:pt x="1" y="167461"/>
                        </a:lnTo>
                        <a:lnTo>
                          <a:pt x="442489" y="0"/>
                        </a:lnTo>
                        <a:close/>
                      </a:path>
                    </a:pathLst>
                  </a:custGeom>
                  <a:blipFill dpi="0" rotWithShape="1">
                    <a:blip r:embed="rId17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</p:spPr>
                <p:style>
                  <a:lnRef idx="2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1"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165701" tIns="183630" rIns="165702" bIns="183629" numCol="1" spcCol="1270" anchor="ctr" anchorCtr="0">
                    <a:noAutofit/>
                  </a:bodyPr>
                  <a:lstStyle/>
                  <a:p>
                    <a:pPr marL="0" lvl="0" indent="0" algn="ctr" defTabSz="5334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endParaRPr lang="fr-FR" sz="1200" kern="1200" dirty="0"/>
                  </a:p>
                </p:txBody>
              </p:sp>
              <p:sp>
                <p:nvSpPr>
                  <p:cNvPr id="39" name="Rectangle 38">
                    <a:extLst>
                      <a:ext uri="{FF2B5EF4-FFF2-40B4-BE49-F238E27FC236}">
                        <a16:creationId xmlns:a16="http://schemas.microsoft.com/office/drawing/2014/main" id="{8B58DFA9-E1D8-4773-8C26-745B8783270F}"/>
                      </a:ext>
                    </a:extLst>
                  </p:cNvPr>
                  <p:cNvSpPr/>
                  <p:nvPr/>
                </p:nvSpPr>
                <p:spPr>
                  <a:xfrm>
                    <a:off x="2064622" y="2452625"/>
                    <a:ext cx="987636" cy="530987"/>
                  </a:xfrm>
                  <a:prstGeom prst="rect">
                    <a:avLst/>
                  </a:prstGeom>
                </p:spPr>
                <p:style>
                  <a:lnRef idx="0">
                    <a:schemeClr val="dk1">
                      <a:alpha val="0"/>
                      <a:hueOff val="0"/>
                      <a:satOff val="0"/>
                      <a:lumOff val="0"/>
                      <a:alphaOff val="0"/>
                    </a:schemeClr>
                  </a:lnRef>
                  <a:fillRef idx="0">
                    <a:schemeClr val="lt1">
                      <a:alpha val="0"/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lt1">
                      <a:alpha val="0"/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tx1">
                      <a:hueOff val="0"/>
                      <a:satOff val="0"/>
                      <a:lumOff val="0"/>
                      <a:alphaOff val="0"/>
                    </a:schemeClr>
                  </a:fontRef>
                </p:style>
              </p:sp>
              <p:sp>
                <p:nvSpPr>
                  <p:cNvPr id="40" name="Forme libre : forme 39">
                    <a:extLst>
                      <a:ext uri="{FF2B5EF4-FFF2-40B4-BE49-F238E27FC236}">
                        <a16:creationId xmlns:a16="http://schemas.microsoft.com/office/drawing/2014/main" id="{6C2D13F5-BA81-4603-8FA5-E40CBB74E970}"/>
                      </a:ext>
                    </a:extLst>
                  </p:cNvPr>
                  <p:cNvSpPr/>
                  <p:nvPr/>
                </p:nvSpPr>
                <p:spPr>
                  <a:xfrm>
                    <a:off x="439800" y="2275629"/>
                    <a:ext cx="769933" cy="884980"/>
                  </a:xfrm>
                  <a:custGeom>
                    <a:avLst/>
                    <a:gdLst>
                      <a:gd name="connsiteX0" fmla="*/ 0 w 884979"/>
                      <a:gd name="connsiteY0" fmla="*/ 384966 h 769932"/>
                      <a:gd name="connsiteX1" fmla="*/ 192483 w 884979"/>
                      <a:gd name="connsiteY1" fmla="*/ 0 h 769932"/>
                      <a:gd name="connsiteX2" fmla="*/ 692496 w 884979"/>
                      <a:gd name="connsiteY2" fmla="*/ 0 h 769932"/>
                      <a:gd name="connsiteX3" fmla="*/ 884979 w 884979"/>
                      <a:gd name="connsiteY3" fmla="*/ 384966 h 769932"/>
                      <a:gd name="connsiteX4" fmla="*/ 692496 w 884979"/>
                      <a:gd name="connsiteY4" fmla="*/ 769932 h 769932"/>
                      <a:gd name="connsiteX5" fmla="*/ 192483 w 884979"/>
                      <a:gd name="connsiteY5" fmla="*/ 769932 h 769932"/>
                      <a:gd name="connsiteX6" fmla="*/ 0 w 884979"/>
                      <a:gd name="connsiteY6" fmla="*/ 384966 h 769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84979" h="769932">
                        <a:moveTo>
                          <a:pt x="442489" y="0"/>
                        </a:moveTo>
                        <a:lnTo>
                          <a:pt x="884978" y="167461"/>
                        </a:lnTo>
                        <a:lnTo>
                          <a:pt x="884978" y="602471"/>
                        </a:lnTo>
                        <a:lnTo>
                          <a:pt x="442490" y="769932"/>
                        </a:lnTo>
                        <a:lnTo>
                          <a:pt x="1" y="602471"/>
                        </a:lnTo>
                        <a:lnTo>
                          <a:pt x="1" y="167461"/>
                        </a:lnTo>
                        <a:lnTo>
                          <a:pt x="442489" y="0"/>
                        </a:lnTo>
                        <a:close/>
                      </a:path>
                    </a:pathLst>
                  </a:custGeom>
                  <a:blipFill dpi="0" rotWithShape="1">
                    <a:blip r:embed="rId1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</p:spPr>
                <p:style>
                  <a:lnRef idx="2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1"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119981" tIns="137910" rIns="119982" bIns="137909" numCol="1" spcCol="1270" anchor="ctr" anchorCtr="0">
                    <a:noAutofit/>
                  </a:bodyPr>
                  <a:lstStyle/>
                  <a:p>
                    <a:pPr marL="0" lvl="0" indent="0" algn="ctr" defTabSz="16002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endParaRPr lang="fr-FR" sz="3600" kern="1200"/>
                  </a:p>
                </p:txBody>
              </p:sp>
              <p:sp>
                <p:nvSpPr>
                  <p:cNvPr id="41" name="Forme libre : forme 40">
                    <a:extLst>
                      <a:ext uri="{FF2B5EF4-FFF2-40B4-BE49-F238E27FC236}">
                        <a16:creationId xmlns:a16="http://schemas.microsoft.com/office/drawing/2014/main" id="{58B5A8D8-F7CA-4AAD-A5DD-1E422DD3FE79}"/>
                      </a:ext>
                    </a:extLst>
                  </p:cNvPr>
                  <p:cNvSpPr/>
                  <p:nvPr/>
                </p:nvSpPr>
                <p:spPr>
                  <a:xfrm>
                    <a:off x="853970" y="3026799"/>
                    <a:ext cx="769933" cy="884980"/>
                  </a:xfrm>
                  <a:custGeom>
                    <a:avLst/>
                    <a:gdLst>
                      <a:gd name="connsiteX0" fmla="*/ 0 w 884979"/>
                      <a:gd name="connsiteY0" fmla="*/ 384966 h 769932"/>
                      <a:gd name="connsiteX1" fmla="*/ 192483 w 884979"/>
                      <a:gd name="connsiteY1" fmla="*/ 0 h 769932"/>
                      <a:gd name="connsiteX2" fmla="*/ 692496 w 884979"/>
                      <a:gd name="connsiteY2" fmla="*/ 0 h 769932"/>
                      <a:gd name="connsiteX3" fmla="*/ 884979 w 884979"/>
                      <a:gd name="connsiteY3" fmla="*/ 384966 h 769932"/>
                      <a:gd name="connsiteX4" fmla="*/ 692496 w 884979"/>
                      <a:gd name="connsiteY4" fmla="*/ 769932 h 769932"/>
                      <a:gd name="connsiteX5" fmla="*/ 192483 w 884979"/>
                      <a:gd name="connsiteY5" fmla="*/ 769932 h 769932"/>
                      <a:gd name="connsiteX6" fmla="*/ 0 w 884979"/>
                      <a:gd name="connsiteY6" fmla="*/ 384966 h 769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84979" h="769932">
                        <a:moveTo>
                          <a:pt x="442489" y="0"/>
                        </a:moveTo>
                        <a:lnTo>
                          <a:pt x="884978" y="167461"/>
                        </a:lnTo>
                        <a:lnTo>
                          <a:pt x="884978" y="602471"/>
                        </a:lnTo>
                        <a:lnTo>
                          <a:pt x="442490" y="769932"/>
                        </a:lnTo>
                        <a:lnTo>
                          <a:pt x="1" y="602471"/>
                        </a:lnTo>
                        <a:lnTo>
                          <a:pt x="1" y="167461"/>
                        </a:lnTo>
                        <a:lnTo>
                          <a:pt x="442489" y="0"/>
                        </a:lnTo>
                        <a:close/>
                      </a:path>
                    </a:pathLst>
                  </a:custGeom>
                  <a:blipFill dpi="0" rotWithShape="1">
                    <a:blip r:embed="rId19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</p:spPr>
                <p:style>
                  <a:lnRef idx="2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1"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165701" tIns="183630" rIns="165702" bIns="183629" numCol="1" spcCol="1270" anchor="ctr" anchorCtr="0">
                    <a:noAutofit/>
                  </a:bodyPr>
                  <a:lstStyle/>
                  <a:p>
                    <a:pPr marL="0" lvl="0" indent="0" algn="ctr" defTabSz="5334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endParaRPr lang="fr-FR" sz="1200" kern="1200"/>
                  </a:p>
                </p:txBody>
              </p:sp>
              <p:sp>
                <p:nvSpPr>
                  <p:cNvPr id="42" name="Rectangle 41">
                    <a:extLst>
                      <a:ext uri="{FF2B5EF4-FFF2-40B4-BE49-F238E27FC236}">
                        <a16:creationId xmlns:a16="http://schemas.microsoft.com/office/drawing/2014/main" id="{2151D97D-1B62-4578-8FB7-738AFF449E9D}"/>
                      </a:ext>
                    </a:extLst>
                  </p:cNvPr>
                  <p:cNvSpPr/>
                  <p:nvPr/>
                </p:nvSpPr>
                <p:spPr>
                  <a:xfrm>
                    <a:off x="-133666" y="3203795"/>
                    <a:ext cx="955777" cy="530987"/>
                  </a:xfrm>
                  <a:prstGeom prst="rect">
                    <a:avLst/>
                  </a:prstGeom>
                </p:spPr>
                <p:style>
                  <a:lnRef idx="0">
                    <a:schemeClr val="dk1">
                      <a:alpha val="0"/>
                      <a:hueOff val="0"/>
                      <a:satOff val="0"/>
                      <a:lumOff val="0"/>
                      <a:alphaOff val="0"/>
                    </a:schemeClr>
                  </a:lnRef>
                  <a:fillRef idx="0">
                    <a:schemeClr val="lt1">
                      <a:alpha val="0"/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lt1">
                      <a:alpha val="0"/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tx1">
                      <a:hueOff val="0"/>
                      <a:satOff val="0"/>
                      <a:lumOff val="0"/>
                      <a:alphaOff val="0"/>
                    </a:schemeClr>
                  </a:fontRef>
                </p:style>
              </p:sp>
              <p:sp>
                <p:nvSpPr>
                  <p:cNvPr id="45" name="Rectangle 44">
                    <a:extLst>
                      <a:ext uri="{FF2B5EF4-FFF2-40B4-BE49-F238E27FC236}">
                        <a16:creationId xmlns:a16="http://schemas.microsoft.com/office/drawing/2014/main" id="{39C2D039-6F13-472F-88AA-BFFAC14B5D75}"/>
                      </a:ext>
                    </a:extLst>
                  </p:cNvPr>
                  <p:cNvSpPr/>
                  <p:nvPr/>
                </p:nvSpPr>
                <p:spPr>
                  <a:xfrm>
                    <a:off x="2064622" y="3954966"/>
                    <a:ext cx="987636" cy="530987"/>
                  </a:xfrm>
                  <a:prstGeom prst="rect">
                    <a:avLst/>
                  </a:prstGeom>
                </p:spPr>
                <p:style>
                  <a:lnRef idx="0">
                    <a:schemeClr val="dk1">
                      <a:alpha val="0"/>
                      <a:hueOff val="0"/>
                      <a:satOff val="0"/>
                      <a:lumOff val="0"/>
                      <a:alphaOff val="0"/>
                    </a:schemeClr>
                  </a:lnRef>
                  <a:fillRef idx="0">
                    <a:schemeClr val="lt1">
                      <a:alpha val="0"/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lt1">
                      <a:alpha val="0"/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tx1">
                      <a:hueOff val="0"/>
                      <a:satOff val="0"/>
                      <a:lumOff val="0"/>
                      <a:alphaOff val="0"/>
                    </a:schemeClr>
                  </a:fontRef>
                </p:style>
              </p:sp>
              <p:sp>
                <p:nvSpPr>
                  <p:cNvPr id="46" name="Forme libre : forme 45">
                    <a:extLst>
                      <a:ext uri="{FF2B5EF4-FFF2-40B4-BE49-F238E27FC236}">
                        <a16:creationId xmlns:a16="http://schemas.microsoft.com/office/drawing/2014/main" id="{50516DB7-D939-4EDD-AE72-36C2E62530A1}"/>
                      </a:ext>
                    </a:extLst>
                  </p:cNvPr>
                  <p:cNvSpPr/>
                  <p:nvPr/>
                </p:nvSpPr>
                <p:spPr>
                  <a:xfrm>
                    <a:off x="439800" y="3777970"/>
                    <a:ext cx="769933" cy="884980"/>
                  </a:xfrm>
                  <a:custGeom>
                    <a:avLst/>
                    <a:gdLst>
                      <a:gd name="connsiteX0" fmla="*/ 0 w 884979"/>
                      <a:gd name="connsiteY0" fmla="*/ 384966 h 769932"/>
                      <a:gd name="connsiteX1" fmla="*/ 192483 w 884979"/>
                      <a:gd name="connsiteY1" fmla="*/ 0 h 769932"/>
                      <a:gd name="connsiteX2" fmla="*/ 692496 w 884979"/>
                      <a:gd name="connsiteY2" fmla="*/ 0 h 769932"/>
                      <a:gd name="connsiteX3" fmla="*/ 884979 w 884979"/>
                      <a:gd name="connsiteY3" fmla="*/ 384966 h 769932"/>
                      <a:gd name="connsiteX4" fmla="*/ 692496 w 884979"/>
                      <a:gd name="connsiteY4" fmla="*/ 769932 h 769932"/>
                      <a:gd name="connsiteX5" fmla="*/ 192483 w 884979"/>
                      <a:gd name="connsiteY5" fmla="*/ 769932 h 769932"/>
                      <a:gd name="connsiteX6" fmla="*/ 0 w 884979"/>
                      <a:gd name="connsiteY6" fmla="*/ 384966 h 769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84979" h="769932">
                        <a:moveTo>
                          <a:pt x="442489" y="0"/>
                        </a:moveTo>
                        <a:lnTo>
                          <a:pt x="884978" y="167461"/>
                        </a:lnTo>
                        <a:lnTo>
                          <a:pt x="884978" y="602471"/>
                        </a:lnTo>
                        <a:lnTo>
                          <a:pt x="442490" y="769932"/>
                        </a:lnTo>
                        <a:lnTo>
                          <a:pt x="1" y="602471"/>
                        </a:lnTo>
                        <a:lnTo>
                          <a:pt x="1" y="167461"/>
                        </a:lnTo>
                        <a:lnTo>
                          <a:pt x="442489" y="0"/>
                        </a:lnTo>
                        <a:close/>
                      </a:path>
                    </a:pathLst>
                  </a:custGeom>
                  <a:solidFill>
                    <a:schemeClr val="accent1">
                      <a:lumMod val="20000"/>
                      <a:lumOff val="80000"/>
                    </a:schemeClr>
                  </a:solidFill>
                </p:spPr>
                <p:style>
                  <a:lnRef idx="2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1"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119981" tIns="137910" rIns="119982" bIns="137909" numCol="1" spcCol="1270" anchor="ctr" anchorCtr="0">
                    <a:noAutofit/>
                  </a:bodyPr>
                  <a:lstStyle/>
                  <a:p>
                    <a:pPr marL="0" lvl="0" indent="0" algn="ctr" defTabSz="16002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endParaRPr lang="fr-FR" sz="3600" kern="1200"/>
                  </a:p>
                </p:txBody>
              </p:sp>
              <p:sp>
                <p:nvSpPr>
                  <p:cNvPr id="48" name="Rectangle 47">
                    <a:extLst>
                      <a:ext uri="{FF2B5EF4-FFF2-40B4-BE49-F238E27FC236}">
                        <a16:creationId xmlns:a16="http://schemas.microsoft.com/office/drawing/2014/main" id="{305315EB-695B-4CD2-B742-A9CBCB90FD3D}"/>
                      </a:ext>
                    </a:extLst>
                  </p:cNvPr>
                  <p:cNvSpPr/>
                  <p:nvPr/>
                </p:nvSpPr>
                <p:spPr>
                  <a:xfrm>
                    <a:off x="-133666" y="4706136"/>
                    <a:ext cx="955777" cy="530987"/>
                  </a:xfrm>
                  <a:prstGeom prst="rect">
                    <a:avLst/>
                  </a:prstGeom>
                </p:spPr>
                <p:style>
                  <a:lnRef idx="0">
                    <a:schemeClr val="dk1">
                      <a:alpha val="0"/>
                      <a:hueOff val="0"/>
                      <a:satOff val="0"/>
                      <a:lumOff val="0"/>
                      <a:alphaOff val="0"/>
                    </a:schemeClr>
                  </a:lnRef>
                  <a:fillRef idx="0">
                    <a:schemeClr val="lt1">
                      <a:alpha val="0"/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lt1">
                      <a:alpha val="0"/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tx1">
                      <a:hueOff val="0"/>
                      <a:satOff val="0"/>
                      <a:lumOff val="0"/>
                      <a:alphaOff val="0"/>
                    </a:schemeClr>
                  </a:fontRef>
                </p:style>
              </p:sp>
            </p:grpSp>
            <p:grpSp>
              <p:nvGrpSpPr>
                <p:cNvPr id="50" name="Groupe 49">
                  <a:extLst>
                    <a:ext uri="{FF2B5EF4-FFF2-40B4-BE49-F238E27FC236}">
                      <a16:creationId xmlns:a16="http://schemas.microsoft.com/office/drawing/2014/main" id="{F4A16594-57A2-423C-A0DF-067B126778FE}"/>
                    </a:ext>
                  </a:extLst>
                </p:cNvPr>
                <p:cNvGrpSpPr/>
                <p:nvPr/>
              </p:nvGrpSpPr>
              <p:grpSpPr>
                <a:xfrm>
                  <a:off x="5303737" y="2621280"/>
                  <a:ext cx="3185924" cy="2636322"/>
                  <a:chOff x="-133666" y="2275629"/>
                  <a:chExt cx="3185924" cy="3138491"/>
                </a:xfrm>
              </p:grpSpPr>
              <p:sp>
                <p:nvSpPr>
                  <p:cNvPr id="51" name="Forme libre : forme 50">
                    <a:extLst>
                      <a:ext uri="{FF2B5EF4-FFF2-40B4-BE49-F238E27FC236}">
                        <a16:creationId xmlns:a16="http://schemas.microsoft.com/office/drawing/2014/main" id="{7AA64A66-C252-4EC2-ACA9-DB5DDA04C95E}"/>
                      </a:ext>
                    </a:extLst>
                  </p:cNvPr>
                  <p:cNvSpPr/>
                  <p:nvPr/>
                </p:nvSpPr>
                <p:spPr>
                  <a:xfrm>
                    <a:off x="1271326" y="2275629"/>
                    <a:ext cx="769933" cy="884980"/>
                  </a:xfrm>
                  <a:custGeom>
                    <a:avLst/>
                    <a:gdLst>
                      <a:gd name="connsiteX0" fmla="*/ 0 w 884979"/>
                      <a:gd name="connsiteY0" fmla="*/ 384966 h 769932"/>
                      <a:gd name="connsiteX1" fmla="*/ 192483 w 884979"/>
                      <a:gd name="connsiteY1" fmla="*/ 0 h 769932"/>
                      <a:gd name="connsiteX2" fmla="*/ 692496 w 884979"/>
                      <a:gd name="connsiteY2" fmla="*/ 0 h 769932"/>
                      <a:gd name="connsiteX3" fmla="*/ 884979 w 884979"/>
                      <a:gd name="connsiteY3" fmla="*/ 384966 h 769932"/>
                      <a:gd name="connsiteX4" fmla="*/ 692496 w 884979"/>
                      <a:gd name="connsiteY4" fmla="*/ 769932 h 769932"/>
                      <a:gd name="connsiteX5" fmla="*/ 192483 w 884979"/>
                      <a:gd name="connsiteY5" fmla="*/ 769932 h 769932"/>
                      <a:gd name="connsiteX6" fmla="*/ 0 w 884979"/>
                      <a:gd name="connsiteY6" fmla="*/ 384966 h 769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84979" h="769932">
                        <a:moveTo>
                          <a:pt x="442489" y="0"/>
                        </a:moveTo>
                        <a:lnTo>
                          <a:pt x="884978" y="167461"/>
                        </a:lnTo>
                        <a:lnTo>
                          <a:pt x="884978" y="602471"/>
                        </a:lnTo>
                        <a:lnTo>
                          <a:pt x="442490" y="769932"/>
                        </a:lnTo>
                        <a:lnTo>
                          <a:pt x="1" y="602471"/>
                        </a:lnTo>
                        <a:lnTo>
                          <a:pt x="1" y="167461"/>
                        </a:lnTo>
                        <a:lnTo>
                          <a:pt x="442489" y="0"/>
                        </a:lnTo>
                        <a:close/>
                      </a:path>
                    </a:pathLst>
                  </a:custGeom>
                  <a:solidFill>
                    <a:schemeClr val="accent1">
                      <a:lumMod val="20000"/>
                      <a:lumOff val="80000"/>
                    </a:schemeClr>
                  </a:solidFill>
                </p:spPr>
                <p:style>
                  <a:lnRef idx="2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1"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165701" tIns="183630" rIns="165702" bIns="183629" numCol="1" spcCol="1270" anchor="ctr" anchorCtr="0">
                    <a:noAutofit/>
                  </a:bodyPr>
                  <a:lstStyle/>
                  <a:p>
                    <a:pPr marL="0" lvl="0" indent="0" algn="ctr" defTabSz="5334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endParaRPr lang="fr-FR" sz="1200" kern="1200" dirty="0"/>
                  </a:p>
                </p:txBody>
              </p:sp>
              <p:sp>
                <p:nvSpPr>
                  <p:cNvPr id="52" name="Rectangle 51">
                    <a:extLst>
                      <a:ext uri="{FF2B5EF4-FFF2-40B4-BE49-F238E27FC236}">
                        <a16:creationId xmlns:a16="http://schemas.microsoft.com/office/drawing/2014/main" id="{118F0401-FA65-42DC-A7A8-176ADD71DFAD}"/>
                      </a:ext>
                    </a:extLst>
                  </p:cNvPr>
                  <p:cNvSpPr/>
                  <p:nvPr/>
                </p:nvSpPr>
                <p:spPr>
                  <a:xfrm>
                    <a:off x="2064622" y="2452625"/>
                    <a:ext cx="987636" cy="530987"/>
                  </a:xfrm>
                  <a:prstGeom prst="rect">
                    <a:avLst/>
                  </a:prstGeom>
                </p:spPr>
                <p:style>
                  <a:lnRef idx="0">
                    <a:schemeClr val="dk1">
                      <a:alpha val="0"/>
                      <a:hueOff val="0"/>
                      <a:satOff val="0"/>
                      <a:lumOff val="0"/>
                      <a:alphaOff val="0"/>
                    </a:schemeClr>
                  </a:lnRef>
                  <a:fillRef idx="0">
                    <a:schemeClr val="lt1">
                      <a:alpha val="0"/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lt1">
                      <a:alpha val="0"/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tx1">
                      <a:hueOff val="0"/>
                      <a:satOff val="0"/>
                      <a:lumOff val="0"/>
                      <a:alphaOff val="0"/>
                    </a:schemeClr>
                  </a:fontRef>
                </p:style>
              </p:sp>
              <p:sp>
                <p:nvSpPr>
                  <p:cNvPr id="54" name="Forme libre : forme 53">
                    <a:extLst>
                      <a:ext uri="{FF2B5EF4-FFF2-40B4-BE49-F238E27FC236}">
                        <a16:creationId xmlns:a16="http://schemas.microsoft.com/office/drawing/2014/main" id="{808962B2-8798-47B2-AB91-336270173C91}"/>
                      </a:ext>
                    </a:extLst>
                  </p:cNvPr>
                  <p:cNvSpPr/>
                  <p:nvPr/>
                </p:nvSpPr>
                <p:spPr>
                  <a:xfrm>
                    <a:off x="853970" y="3026799"/>
                    <a:ext cx="769933" cy="884980"/>
                  </a:xfrm>
                  <a:custGeom>
                    <a:avLst/>
                    <a:gdLst>
                      <a:gd name="connsiteX0" fmla="*/ 0 w 884979"/>
                      <a:gd name="connsiteY0" fmla="*/ 384966 h 769932"/>
                      <a:gd name="connsiteX1" fmla="*/ 192483 w 884979"/>
                      <a:gd name="connsiteY1" fmla="*/ 0 h 769932"/>
                      <a:gd name="connsiteX2" fmla="*/ 692496 w 884979"/>
                      <a:gd name="connsiteY2" fmla="*/ 0 h 769932"/>
                      <a:gd name="connsiteX3" fmla="*/ 884979 w 884979"/>
                      <a:gd name="connsiteY3" fmla="*/ 384966 h 769932"/>
                      <a:gd name="connsiteX4" fmla="*/ 692496 w 884979"/>
                      <a:gd name="connsiteY4" fmla="*/ 769932 h 769932"/>
                      <a:gd name="connsiteX5" fmla="*/ 192483 w 884979"/>
                      <a:gd name="connsiteY5" fmla="*/ 769932 h 769932"/>
                      <a:gd name="connsiteX6" fmla="*/ 0 w 884979"/>
                      <a:gd name="connsiteY6" fmla="*/ 384966 h 769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84979" h="769932">
                        <a:moveTo>
                          <a:pt x="442489" y="0"/>
                        </a:moveTo>
                        <a:lnTo>
                          <a:pt x="884978" y="167461"/>
                        </a:lnTo>
                        <a:lnTo>
                          <a:pt x="884978" y="602471"/>
                        </a:lnTo>
                        <a:lnTo>
                          <a:pt x="442490" y="769932"/>
                        </a:lnTo>
                        <a:lnTo>
                          <a:pt x="1" y="602471"/>
                        </a:lnTo>
                        <a:lnTo>
                          <a:pt x="1" y="167461"/>
                        </a:lnTo>
                        <a:lnTo>
                          <a:pt x="442489" y="0"/>
                        </a:lnTo>
                        <a:close/>
                      </a:path>
                    </a:pathLst>
                  </a:custGeom>
                  <a:blipFill dpi="0" rotWithShape="1">
                    <a:blip r:embed="rId20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</p:spPr>
                <p:style>
                  <a:lnRef idx="2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1"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165701" tIns="183630" rIns="165702" bIns="183629" numCol="1" spcCol="1270" anchor="ctr" anchorCtr="0">
                    <a:noAutofit/>
                  </a:bodyPr>
                  <a:lstStyle/>
                  <a:p>
                    <a:pPr marL="0" lvl="0" indent="0" algn="ctr" defTabSz="5334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endParaRPr lang="fr-FR" sz="1200" kern="1200"/>
                  </a:p>
                </p:txBody>
              </p:sp>
              <p:sp>
                <p:nvSpPr>
                  <p:cNvPr id="55" name="Rectangle 54">
                    <a:extLst>
                      <a:ext uri="{FF2B5EF4-FFF2-40B4-BE49-F238E27FC236}">
                        <a16:creationId xmlns:a16="http://schemas.microsoft.com/office/drawing/2014/main" id="{05955371-451B-4E82-ABDF-CB900414C72C}"/>
                      </a:ext>
                    </a:extLst>
                  </p:cNvPr>
                  <p:cNvSpPr/>
                  <p:nvPr/>
                </p:nvSpPr>
                <p:spPr>
                  <a:xfrm>
                    <a:off x="-133666" y="3203795"/>
                    <a:ext cx="955777" cy="530987"/>
                  </a:xfrm>
                  <a:prstGeom prst="rect">
                    <a:avLst/>
                  </a:prstGeom>
                </p:spPr>
                <p:style>
                  <a:lnRef idx="0">
                    <a:schemeClr val="dk1">
                      <a:alpha val="0"/>
                      <a:hueOff val="0"/>
                      <a:satOff val="0"/>
                      <a:lumOff val="0"/>
                      <a:alphaOff val="0"/>
                    </a:schemeClr>
                  </a:lnRef>
                  <a:fillRef idx="0">
                    <a:schemeClr val="lt1">
                      <a:alpha val="0"/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lt1">
                      <a:alpha val="0"/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tx1">
                      <a:hueOff val="0"/>
                      <a:satOff val="0"/>
                      <a:lumOff val="0"/>
                      <a:alphaOff val="0"/>
                    </a:schemeClr>
                  </a:fontRef>
                </p:style>
              </p:sp>
              <p:sp>
                <p:nvSpPr>
                  <p:cNvPr id="56" name="Forme libre : forme 55">
                    <a:extLst>
                      <a:ext uri="{FF2B5EF4-FFF2-40B4-BE49-F238E27FC236}">
                        <a16:creationId xmlns:a16="http://schemas.microsoft.com/office/drawing/2014/main" id="{0BCAB614-65C2-4FC2-B5C3-F22199BA96B2}"/>
                      </a:ext>
                    </a:extLst>
                  </p:cNvPr>
                  <p:cNvSpPr/>
                  <p:nvPr/>
                </p:nvSpPr>
                <p:spPr>
                  <a:xfrm>
                    <a:off x="1685497" y="3026799"/>
                    <a:ext cx="769933" cy="884980"/>
                  </a:xfrm>
                  <a:custGeom>
                    <a:avLst/>
                    <a:gdLst>
                      <a:gd name="connsiteX0" fmla="*/ 0 w 884979"/>
                      <a:gd name="connsiteY0" fmla="*/ 384966 h 769932"/>
                      <a:gd name="connsiteX1" fmla="*/ 192483 w 884979"/>
                      <a:gd name="connsiteY1" fmla="*/ 0 h 769932"/>
                      <a:gd name="connsiteX2" fmla="*/ 692496 w 884979"/>
                      <a:gd name="connsiteY2" fmla="*/ 0 h 769932"/>
                      <a:gd name="connsiteX3" fmla="*/ 884979 w 884979"/>
                      <a:gd name="connsiteY3" fmla="*/ 384966 h 769932"/>
                      <a:gd name="connsiteX4" fmla="*/ 692496 w 884979"/>
                      <a:gd name="connsiteY4" fmla="*/ 769932 h 769932"/>
                      <a:gd name="connsiteX5" fmla="*/ 192483 w 884979"/>
                      <a:gd name="connsiteY5" fmla="*/ 769932 h 769932"/>
                      <a:gd name="connsiteX6" fmla="*/ 0 w 884979"/>
                      <a:gd name="connsiteY6" fmla="*/ 384966 h 769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84979" h="769932">
                        <a:moveTo>
                          <a:pt x="442489" y="0"/>
                        </a:moveTo>
                        <a:lnTo>
                          <a:pt x="884978" y="167461"/>
                        </a:lnTo>
                        <a:lnTo>
                          <a:pt x="884978" y="602471"/>
                        </a:lnTo>
                        <a:lnTo>
                          <a:pt x="442490" y="769932"/>
                        </a:lnTo>
                        <a:lnTo>
                          <a:pt x="1" y="602471"/>
                        </a:lnTo>
                        <a:lnTo>
                          <a:pt x="1" y="167461"/>
                        </a:lnTo>
                        <a:lnTo>
                          <a:pt x="442489" y="0"/>
                        </a:lnTo>
                        <a:close/>
                      </a:path>
                    </a:pathLst>
                  </a:custGeom>
                  <a:solidFill>
                    <a:schemeClr val="accent1">
                      <a:lumMod val="20000"/>
                      <a:lumOff val="80000"/>
                    </a:schemeClr>
                  </a:solidFill>
                </p:spPr>
                <p:style>
                  <a:lnRef idx="2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1"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119981" tIns="137910" rIns="119982" bIns="137909" numCol="1" spcCol="1270" anchor="ctr" anchorCtr="0">
                    <a:noAutofit/>
                  </a:bodyPr>
                  <a:lstStyle/>
                  <a:p>
                    <a:pPr marL="0" lvl="0" indent="0" algn="ctr" defTabSz="16002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endParaRPr lang="fr-FR" sz="3600" kern="1200"/>
                  </a:p>
                </p:txBody>
              </p:sp>
              <p:sp>
                <p:nvSpPr>
                  <p:cNvPr id="57" name="Forme libre : forme 56">
                    <a:extLst>
                      <a:ext uri="{FF2B5EF4-FFF2-40B4-BE49-F238E27FC236}">
                        <a16:creationId xmlns:a16="http://schemas.microsoft.com/office/drawing/2014/main" id="{B1BF614B-2EAE-4E8D-B981-52ED3864355B}"/>
                      </a:ext>
                    </a:extLst>
                  </p:cNvPr>
                  <p:cNvSpPr/>
                  <p:nvPr/>
                </p:nvSpPr>
                <p:spPr>
                  <a:xfrm>
                    <a:off x="1271326" y="3777970"/>
                    <a:ext cx="769933" cy="884980"/>
                  </a:xfrm>
                  <a:custGeom>
                    <a:avLst/>
                    <a:gdLst>
                      <a:gd name="connsiteX0" fmla="*/ 0 w 884979"/>
                      <a:gd name="connsiteY0" fmla="*/ 384966 h 769932"/>
                      <a:gd name="connsiteX1" fmla="*/ 192483 w 884979"/>
                      <a:gd name="connsiteY1" fmla="*/ 0 h 769932"/>
                      <a:gd name="connsiteX2" fmla="*/ 692496 w 884979"/>
                      <a:gd name="connsiteY2" fmla="*/ 0 h 769932"/>
                      <a:gd name="connsiteX3" fmla="*/ 884979 w 884979"/>
                      <a:gd name="connsiteY3" fmla="*/ 384966 h 769932"/>
                      <a:gd name="connsiteX4" fmla="*/ 692496 w 884979"/>
                      <a:gd name="connsiteY4" fmla="*/ 769932 h 769932"/>
                      <a:gd name="connsiteX5" fmla="*/ 192483 w 884979"/>
                      <a:gd name="connsiteY5" fmla="*/ 769932 h 769932"/>
                      <a:gd name="connsiteX6" fmla="*/ 0 w 884979"/>
                      <a:gd name="connsiteY6" fmla="*/ 384966 h 769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84979" h="769932">
                        <a:moveTo>
                          <a:pt x="442489" y="0"/>
                        </a:moveTo>
                        <a:lnTo>
                          <a:pt x="884978" y="167461"/>
                        </a:lnTo>
                        <a:lnTo>
                          <a:pt x="884978" y="602471"/>
                        </a:lnTo>
                        <a:lnTo>
                          <a:pt x="442490" y="769932"/>
                        </a:lnTo>
                        <a:lnTo>
                          <a:pt x="1" y="602471"/>
                        </a:lnTo>
                        <a:lnTo>
                          <a:pt x="1" y="167461"/>
                        </a:lnTo>
                        <a:lnTo>
                          <a:pt x="442489" y="0"/>
                        </a:lnTo>
                        <a:close/>
                      </a:path>
                    </a:pathLst>
                  </a:custGeom>
                  <a:blipFill dpi="0" rotWithShape="1">
                    <a:blip r:embed="rId21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</p:spPr>
                <p:style>
                  <a:lnRef idx="2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1"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165701" tIns="183630" rIns="165702" bIns="183629" numCol="1" spcCol="1270" anchor="ctr" anchorCtr="0">
                    <a:noAutofit/>
                  </a:bodyPr>
                  <a:lstStyle/>
                  <a:p>
                    <a:pPr marL="0" lvl="0" indent="0" algn="ctr" defTabSz="5334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endParaRPr lang="fr-FR" sz="1200" kern="1200" dirty="0"/>
                  </a:p>
                </p:txBody>
              </p:sp>
              <p:sp>
                <p:nvSpPr>
                  <p:cNvPr id="58" name="Rectangle 57">
                    <a:extLst>
                      <a:ext uri="{FF2B5EF4-FFF2-40B4-BE49-F238E27FC236}">
                        <a16:creationId xmlns:a16="http://schemas.microsoft.com/office/drawing/2014/main" id="{3DCB1C26-5922-48BE-999F-51139FBD7CC5}"/>
                      </a:ext>
                    </a:extLst>
                  </p:cNvPr>
                  <p:cNvSpPr/>
                  <p:nvPr/>
                </p:nvSpPr>
                <p:spPr>
                  <a:xfrm>
                    <a:off x="2064622" y="3954966"/>
                    <a:ext cx="987636" cy="530987"/>
                  </a:xfrm>
                  <a:prstGeom prst="rect">
                    <a:avLst/>
                  </a:prstGeom>
                </p:spPr>
                <p:style>
                  <a:lnRef idx="0">
                    <a:schemeClr val="dk1">
                      <a:alpha val="0"/>
                      <a:hueOff val="0"/>
                      <a:satOff val="0"/>
                      <a:lumOff val="0"/>
                      <a:alphaOff val="0"/>
                    </a:schemeClr>
                  </a:lnRef>
                  <a:fillRef idx="0">
                    <a:schemeClr val="lt1">
                      <a:alpha val="0"/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lt1">
                      <a:alpha val="0"/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tx1">
                      <a:hueOff val="0"/>
                      <a:satOff val="0"/>
                      <a:lumOff val="0"/>
                      <a:alphaOff val="0"/>
                    </a:schemeClr>
                  </a:fontRef>
                </p:style>
              </p:sp>
              <p:sp>
                <p:nvSpPr>
                  <p:cNvPr id="59" name="Forme libre : forme 58">
                    <a:extLst>
                      <a:ext uri="{FF2B5EF4-FFF2-40B4-BE49-F238E27FC236}">
                        <a16:creationId xmlns:a16="http://schemas.microsoft.com/office/drawing/2014/main" id="{13DAEB05-1018-4617-A9AF-3BF0C0DD0A4D}"/>
                      </a:ext>
                    </a:extLst>
                  </p:cNvPr>
                  <p:cNvSpPr/>
                  <p:nvPr/>
                </p:nvSpPr>
                <p:spPr>
                  <a:xfrm>
                    <a:off x="439800" y="3777970"/>
                    <a:ext cx="769933" cy="884980"/>
                  </a:xfrm>
                  <a:custGeom>
                    <a:avLst/>
                    <a:gdLst>
                      <a:gd name="connsiteX0" fmla="*/ 0 w 884979"/>
                      <a:gd name="connsiteY0" fmla="*/ 384966 h 769932"/>
                      <a:gd name="connsiteX1" fmla="*/ 192483 w 884979"/>
                      <a:gd name="connsiteY1" fmla="*/ 0 h 769932"/>
                      <a:gd name="connsiteX2" fmla="*/ 692496 w 884979"/>
                      <a:gd name="connsiteY2" fmla="*/ 0 h 769932"/>
                      <a:gd name="connsiteX3" fmla="*/ 884979 w 884979"/>
                      <a:gd name="connsiteY3" fmla="*/ 384966 h 769932"/>
                      <a:gd name="connsiteX4" fmla="*/ 692496 w 884979"/>
                      <a:gd name="connsiteY4" fmla="*/ 769932 h 769932"/>
                      <a:gd name="connsiteX5" fmla="*/ 192483 w 884979"/>
                      <a:gd name="connsiteY5" fmla="*/ 769932 h 769932"/>
                      <a:gd name="connsiteX6" fmla="*/ 0 w 884979"/>
                      <a:gd name="connsiteY6" fmla="*/ 384966 h 769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84979" h="769932">
                        <a:moveTo>
                          <a:pt x="442489" y="0"/>
                        </a:moveTo>
                        <a:lnTo>
                          <a:pt x="884978" y="167461"/>
                        </a:lnTo>
                        <a:lnTo>
                          <a:pt x="884978" y="602471"/>
                        </a:lnTo>
                        <a:lnTo>
                          <a:pt x="442490" y="769932"/>
                        </a:lnTo>
                        <a:lnTo>
                          <a:pt x="1" y="602471"/>
                        </a:lnTo>
                        <a:lnTo>
                          <a:pt x="1" y="167461"/>
                        </a:lnTo>
                        <a:lnTo>
                          <a:pt x="442489" y="0"/>
                        </a:lnTo>
                        <a:close/>
                      </a:path>
                    </a:pathLst>
                  </a:custGeom>
                  <a:blipFill dpi="0" rotWithShape="1">
                    <a:blip r:embed="rId22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</p:spPr>
                <p:style>
                  <a:lnRef idx="2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1"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119981" tIns="137910" rIns="119982" bIns="137909" numCol="1" spcCol="1270" anchor="ctr" anchorCtr="0">
                    <a:noAutofit/>
                  </a:bodyPr>
                  <a:lstStyle/>
                  <a:p>
                    <a:pPr marL="0" lvl="0" indent="0" algn="ctr" defTabSz="16002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endParaRPr lang="fr-FR" sz="3600" kern="1200"/>
                  </a:p>
                </p:txBody>
              </p:sp>
              <p:sp>
                <p:nvSpPr>
                  <p:cNvPr id="60" name="Forme libre : forme 59">
                    <a:extLst>
                      <a:ext uri="{FF2B5EF4-FFF2-40B4-BE49-F238E27FC236}">
                        <a16:creationId xmlns:a16="http://schemas.microsoft.com/office/drawing/2014/main" id="{841D0311-7A8B-47D2-9008-D188B7627F29}"/>
                      </a:ext>
                    </a:extLst>
                  </p:cNvPr>
                  <p:cNvSpPr/>
                  <p:nvPr/>
                </p:nvSpPr>
                <p:spPr>
                  <a:xfrm>
                    <a:off x="853970" y="4529140"/>
                    <a:ext cx="769933" cy="884980"/>
                  </a:xfrm>
                  <a:custGeom>
                    <a:avLst/>
                    <a:gdLst>
                      <a:gd name="connsiteX0" fmla="*/ 0 w 884979"/>
                      <a:gd name="connsiteY0" fmla="*/ 384966 h 769932"/>
                      <a:gd name="connsiteX1" fmla="*/ 192483 w 884979"/>
                      <a:gd name="connsiteY1" fmla="*/ 0 h 769932"/>
                      <a:gd name="connsiteX2" fmla="*/ 692496 w 884979"/>
                      <a:gd name="connsiteY2" fmla="*/ 0 h 769932"/>
                      <a:gd name="connsiteX3" fmla="*/ 884979 w 884979"/>
                      <a:gd name="connsiteY3" fmla="*/ 384966 h 769932"/>
                      <a:gd name="connsiteX4" fmla="*/ 692496 w 884979"/>
                      <a:gd name="connsiteY4" fmla="*/ 769932 h 769932"/>
                      <a:gd name="connsiteX5" fmla="*/ 192483 w 884979"/>
                      <a:gd name="connsiteY5" fmla="*/ 769932 h 769932"/>
                      <a:gd name="connsiteX6" fmla="*/ 0 w 884979"/>
                      <a:gd name="connsiteY6" fmla="*/ 384966 h 769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84979" h="769932">
                        <a:moveTo>
                          <a:pt x="442489" y="0"/>
                        </a:moveTo>
                        <a:lnTo>
                          <a:pt x="884978" y="167461"/>
                        </a:lnTo>
                        <a:lnTo>
                          <a:pt x="884978" y="602471"/>
                        </a:lnTo>
                        <a:lnTo>
                          <a:pt x="442490" y="769932"/>
                        </a:lnTo>
                        <a:lnTo>
                          <a:pt x="1" y="602471"/>
                        </a:lnTo>
                        <a:lnTo>
                          <a:pt x="1" y="167461"/>
                        </a:lnTo>
                        <a:lnTo>
                          <a:pt x="442489" y="0"/>
                        </a:lnTo>
                        <a:close/>
                      </a:path>
                    </a:pathLst>
                  </a:custGeom>
                  <a:blipFill dpi="0" rotWithShape="1">
                    <a:blip r:embed="rId23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</p:spPr>
                <p:style>
                  <a:lnRef idx="2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1"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226661" tIns="244590" rIns="226662" bIns="244589" numCol="1" spcCol="1270" anchor="ctr" anchorCtr="0">
                    <a:noAutofit/>
                  </a:bodyPr>
                  <a:lstStyle/>
                  <a:p>
                    <a:pPr marL="0" lvl="0" indent="0" algn="ctr" defTabSz="12446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endParaRPr lang="fr-FR" sz="2800" kern="1200" dirty="0"/>
                  </a:p>
                </p:txBody>
              </p:sp>
              <p:sp>
                <p:nvSpPr>
                  <p:cNvPr id="61" name="Rectangle 60">
                    <a:extLst>
                      <a:ext uri="{FF2B5EF4-FFF2-40B4-BE49-F238E27FC236}">
                        <a16:creationId xmlns:a16="http://schemas.microsoft.com/office/drawing/2014/main" id="{E366A947-458E-464F-A4D0-9DB56BD9802E}"/>
                      </a:ext>
                    </a:extLst>
                  </p:cNvPr>
                  <p:cNvSpPr/>
                  <p:nvPr/>
                </p:nvSpPr>
                <p:spPr>
                  <a:xfrm>
                    <a:off x="-133666" y="4706136"/>
                    <a:ext cx="955777" cy="530987"/>
                  </a:xfrm>
                  <a:prstGeom prst="rect">
                    <a:avLst/>
                  </a:prstGeom>
                </p:spPr>
                <p:style>
                  <a:lnRef idx="0">
                    <a:schemeClr val="dk1">
                      <a:alpha val="0"/>
                      <a:hueOff val="0"/>
                      <a:satOff val="0"/>
                      <a:lumOff val="0"/>
                      <a:alphaOff val="0"/>
                    </a:schemeClr>
                  </a:lnRef>
                  <a:fillRef idx="0">
                    <a:schemeClr val="lt1">
                      <a:alpha val="0"/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lt1">
                      <a:alpha val="0"/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tx1">
                      <a:hueOff val="0"/>
                      <a:satOff val="0"/>
                      <a:lumOff val="0"/>
                      <a:alphaOff val="0"/>
                    </a:schemeClr>
                  </a:fontRef>
                </p:style>
              </p:sp>
              <p:sp>
                <p:nvSpPr>
                  <p:cNvPr id="62" name="Forme libre : forme 61">
                    <a:extLst>
                      <a:ext uri="{FF2B5EF4-FFF2-40B4-BE49-F238E27FC236}">
                        <a16:creationId xmlns:a16="http://schemas.microsoft.com/office/drawing/2014/main" id="{4D7458D2-9ADF-4849-AD24-7A3DE9DDD8BC}"/>
                      </a:ext>
                    </a:extLst>
                  </p:cNvPr>
                  <p:cNvSpPr/>
                  <p:nvPr/>
                </p:nvSpPr>
                <p:spPr>
                  <a:xfrm>
                    <a:off x="1685497" y="4529140"/>
                    <a:ext cx="769933" cy="884980"/>
                  </a:xfrm>
                  <a:custGeom>
                    <a:avLst/>
                    <a:gdLst>
                      <a:gd name="connsiteX0" fmla="*/ 0 w 884979"/>
                      <a:gd name="connsiteY0" fmla="*/ 384966 h 769932"/>
                      <a:gd name="connsiteX1" fmla="*/ 192483 w 884979"/>
                      <a:gd name="connsiteY1" fmla="*/ 0 h 769932"/>
                      <a:gd name="connsiteX2" fmla="*/ 692496 w 884979"/>
                      <a:gd name="connsiteY2" fmla="*/ 0 h 769932"/>
                      <a:gd name="connsiteX3" fmla="*/ 884979 w 884979"/>
                      <a:gd name="connsiteY3" fmla="*/ 384966 h 769932"/>
                      <a:gd name="connsiteX4" fmla="*/ 692496 w 884979"/>
                      <a:gd name="connsiteY4" fmla="*/ 769932 h 769932"/>
                      <a:gd name="connsiteX5" fmla="*/ 192483 w 884979"/>
                      <a:gd name="connsiteY5" fmla="*/ 769932 h 769932"/>
                      <a:gd name="connsiteX6" fmla="*/ 0 w 884979"/>
                      <a:gd name="connsiteY6" fmla="*/ 384966 h 769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84979" h="769932">
                        <a:moveTo>
                          <a:pt x="442489" y="0"/>
                        </a:moveTo>
                        <a:lnTo>
                          <a:pt x="884978" y="167461"/>
                        </a:lnTo>
                        <a:lnTo>
                          <a:pt x="884978" y="602471"/>
                        </a:lnTo>
                        <a:lnTo>
                          <a:pt x="442490" y="769932"/>
                        </a:lnTo>
                        <a:lnTo>
                          <a:pt x="1" y="602471"/>
                        </a:lnTo>
                        <a:lnTo>
                          <a:pt x="1" y="167461"/>
                        </a:lnTo>
                        <a:lnTo>
                          <a:pt x="442489" y="0"/>
                        </a:lnTo>
                        <a:close/>
                      </a:path>
                    </a:pathLst>
                  </a:custGeom>
                  <a:solidFill>
                    <a:schemeClr val="accent1">
                      <a:lumMod val="20000"/>
                      <a:lumOff val="80000"/>
                    </a:schemeClr>
                  </a:solidFill>
                </p:spPr>
                <p:style>
                  <a:lnRef idx="2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1"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119981" tIns="137910" rIns="119982" bIns="137909" numCol="1" spcCol="1270" anchor="ctr" anchorCtr="0">
                    <a:noAutofit/>
                  </a:bodyPr>
                  <a:lstStyle/>
                  <a:p>
                    <a:pPr marL="0" lvl="0" indent="0" algn="ctr" defTabSz="16002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endParaRPr lang="fr-FR" sz="3600" kern="1200"/>
                  </a:p>
                </p:txBody>
              </p:sp>
            </p:grpSp>
            <p:grpSp>
              <p:nvGrpSpPr>
                <p:cNvPr id="63" name="Groupe 62">
                  <a:extLst>
                    <a:ext uri="{FF2B5EF4-FFF2-40B4-BE49-F238E27FC236}">
                      <a16:creationId xmlns:a16="http://schemas.microsoft.com/office/drawing/2014/main" id="{E15CC498-B16B-492D-90D5-3D57FC61A40F}"/>
                    </a:ext>
                  </a:extLst>
                </p:cNvPr>
                <p:cNvGrpSpPr/>
                <p:nvPr/>
              </p:nvGrpSpPr>
              <p:grpSpPr>
                <a:xfrm>
                  <a:off x="6966473" y="2621280"/>
                  <a:ext cx="3185924" cy="2636322"/>
                  <a:chOff x="-133666" y="2275629"/>
                  <a:chExt cx="3185924" cy="3138491"/>
                </a:xfrm>
              </p:grpSpPr>
              <p:sp>
                <p:nvSpPr>
                  <p:cNvPr id="64" name="Forme libre : forme 63">
                    <a:extLst>
                      <a:ext uri="{FF2B5EF4-FFF2-40B4-BE49-F238E27FC236}">
                        <a16:creationId xmlns:a16="http://schemas.microsoft.com/office/drawing/2014/main" id="{05B7D06D-9FA1-43E0-9025-DD5938EE99C5}"/>
                      </a:ext>
                    </a:extLst>
                  </p:cNvPr>
                  <p:cNvSpPr/>
                  <p:nvPr/>
                </p:nvSpPr>
                <p:spPr>
                  <a:xfrm>
                    <a:off x="1271326" y="2275629"/>
                    <a:ext cx="769933" cy="884980"/>
                  </a:xfrm>
                  <a:custGeom>
                    <a:avLst/>
                    <a:gdLst>
                      <a:gd name="connsiteX0" fmla="*/ 0 w 884979"/>
                      <a:gd name="connsiteY0" fmla="*/ 384966 h 769932"/>
                      <a:gd name="connsiteX1" fmla="*/ 192483 w 884979"/>
                      <a:gd name="connsiteY1" fmla="*/ 0 h 769932"/>
                      <a:gd name="connsiteX2" fmla="*/ 692496 w 884979"/>
                      <a:gd name="connsiteY2" fmla="*/ 0 h 769932"/>
                      <a:gd name="connsiteX3" fmla="*/ 884979 w 884979"/>
                      <a:gd name="connsiteY3" fmla="*/ 384966 h 769932"/>
                      <a:gd name="connsiteX4" fmla="*/ 692496 w 884979"/>
                      <a:gd name="connsiteY4" fmla="*/ 769932 h 769932"/>
                      <a:gd name="connsiteX5" fmla="*/ 192483 w 884979"/>
                      <a:gd name="connsiteY5" fmla="*/ 769932 h 769932"/>
                      <a:gd name="connsiteX6" fmla="*/ 0 w 884979"/>
                      <a:gd name="connsiteY6" fmla="*/ 384966 h 769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84979" h="769932">
                        <a:moveTo>
                          <a:pt x="442489" y="0"/>
                        </a:moveTo>
                        <a:lnTo>
                          <a:pt x="884978" y="167461"/>
                        </a:lnTo>
                        <a:lnTo>
                          <a:pt x="884978" y="602471"/>
                        </a:lnTo>
                        <a:lnTo>
                          <a:pt x="442490" y="769932"/>
                        </a:lnTo>
                        <a:lnTo>
                          <a:pt x="1" y="602471"/>
                        </a:lnTo>
                        <a:lnTo>
                          <a:pt x="1" y="167461"/>
                        </a:lnTo>
                        <a:lnTo>
                          <a:pt x="442489" y="0"/>
                        </a:lnTo>
                        <a:close/>
                      </a:path>
                    </a:pathLst>
                  </a:custGeom>
                  <a:blipFill dpi="0" rotWithShape="1">
                    <a:blip r:embed="rId2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</p:spPr>
                <p:style>
                  <a:lnRef idx="2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1"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165701" tIns="183630" rIns="165702" bIns="183629" numCol="1" spcCol="1270" anchor="ctr" anchorCtr="0">
                    <a:noAutofit/>
                  </a:bodyPr>
                  <a:lstStyle/>
                  <a:p>
                    <a:pPr marL="0" lvl="0" indent="0" algn="ctr" defTabSz="5334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endParaRPr lang="fr-FR" sz="1200" kern="1200" dirty="0"/>
                  </a:p>
                </p:txBody>
              </p:sp>
              <p:sp>
                <p:nvSpPr>
                  <p:cNvPr id="65" name="Rectangle 64">
                    <a:extLst>
                      <a:ext uri="{FF2B5EF4-FFF2-40B4-BE49-F238E27FC236}">
                        <a16:creationId xmlns:a16="http://schemas.microsoft.com/office/drawing/2014/main" id="{28DC6E1D-0911-4CF9-9653-10F2539E4249}"/>
                      </a:ext>
                    </a:extLst>
                  </p:cNvPr>
                  <p:cNvSpPr/>
                  <p:nvPr/>
                </p:nvSpPr>
                <p:spPr>
                  <a:xfrm>
                    <a:off x="2064622" y="2452625"/>
                    <a:ext cx="987636" cy="530987"/>
                  </a:xfrm>
                  <a:prstGeom prst="rect">
                    <a:avLst/>
                  </a:prstGeom>
                </p:spPr>
                <p:style>
                  <a:lnRef idx="0">
                    <a:schemeClr val="dk1">
                      <a:alpha val="0"/>
                      <a:hueOff val="0"/>
                      <a:satOff val="0"/>
                      <a:lumOff val="0"/>
                      <a:alphaOff val="0"/>
                    </a:schemeClr>
                  </a:lnRef>
                  <a:fillRef idx="0">
                    <a:schemeClr val="lt1">
                      <a:alpha val="0"/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lt1">
                      <a:alpha val="0"/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tx1">
                      <a:hueOff val="0"/>
                      <a:satOff val="0"/>
                      <a:lumOff val="0"/>
                      <a:alphaOff val="0"/>
                    </a:schemeClr>
                  </a:fontRef>
                </p:style>
              </p:sp>
              <p:sp>
                <p:nvSpPr>
                  <p:cNvPr id="66" name="Forme libre : forme 65">
                    <a:extLst>
                      <a:ext uri="{FF2B5EF4-FFF2-40B4-BE49-F238E27FC236}">
                        <a16:creationId xmlns:a16="http://schemas.microsoft.com/office/drawing/2014/main" id="{A7B8415A-2D23-4E8A-A7BC-010FD4EC534C}"/>
                      </a:ext>
                    </a:extLst>
                  </p:cNvPr>
                  <p:cNvSpPr/>
                  <p:nvPr/>
                </p:nvSpPr>
                <p:spPr>
                  <a:xfrm>
                    <a:off x="439800" y="2275629"/>
                    <a:ext cx="769933" cy="884980"/>
                  </a:xfrm>
                  <a:custGeom>
                    <a:avLst/>
                    <a:gdLst>
                      <a:gd name="connsiteX0" fmla="*/ 0 w 884979"/>
                      <a:gd name="connsiteY0" fmla="*/ 384966 h 769932"/>
                      <a:gd name="connsiteX1" fmla="*/ 192483 w 884979"/>
                      <a:gd name="connsiteY1" fmla="*/ 0 h 769932"/>
                      <a:gd name="connsiteX2" fmla="*/ 692496 w 884979"/>
                      <a:gd name="connsiteY2" fmla="*/ 0 h 769932"/>
                      <a:gd name="connsiteX3" fmla="*/ 884979 w 884979"/>
                      <a:gd name="connsiteY3" fmla="*/ 384966 h 769932"/>
                      <a:gd name="connsiteX4" fmla="*/ 692496 w 884979"/>
                      <a:gd name="connsiteY4" fmla="*/ 769932 h 769932"/>
                      <a:gd name="connsiteX5" fmla="*/ 192483 w 884979"/>
                      <a:gd name="connsiteY5" fmla="*/ 769932 h 769932"/>
                      <a:gd name="connsiteX6" fmla="*/ 0 w 884979"/>
                      <a:gd name="connsiteY6" fmla="*/ 384966 h 769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84979" h="769932">
                        <a:moveTo>
                          <a:pt x="442489" y="0"/>
                        </a:moveTo>
                        <a:lnTo>
                          <a:pt x="884978" y="167461"/>
                        </a:lnTo>
                        <a:lnTo>
                          <a:pt x="884978" y="602471"/>
                        </a:lnTo>
                        <a:lnTo>
                          <a:pt x="442490" y="769932"/>
                        </a:lnTo>
                        <a:lnTo>
                          <a:pt x="1" y="602471"/>
                        </a:lnTo>
                        <a:lnTo>
                          <a:pt x="1" y="167461"/>
                        </a:lnTo>
                        <a:lnTo>
                          <a:pt x="442489" y="0"/>
                        </a:lnTo>
                        <a:close/>
                      </a:path>
                    </a:pathLst>
                  </a:custGeom>
                  <a:blipFill dpi="0" rotWithShape="1">
                    <a:blip r:embed="rId25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 l="-6490" t="-8858" r="-7320" b="-13634"/>
                    </a:stretch>
                  </a:blipFill>
                </p:spPr>
                <p:style>
                  <a:lnRef idx="2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1"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119981" tIns="137910" rIns="119982" bIns="137909" numCol="1" spcCol="1270" anchor="ctr" anchorCtr="0">
                    <a:noAutofit/>
                  </a:bodyPr>
                  <a:lstStyle/>
                  <a:p>
                    <a:pPr marL="0" lvl="0" indent="0" algn="ctr" defTabSz="16002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r>
                      <a:rPr lang="fr-FR" sz="3600" kern="1200" dirty="0"/>
                      <a:t>          </a:t>
                    </a:r>
                  </a:p>
                </p:txBody>
              </p:sp>
              <p:sp>
                <p:nvSpPr>
                  <p:cNvPr id="67" name="Forme libre : forme 66">
                    <a:extLst>
                      <a:ext uri="{FF2B5EF4-FFF2-40B4-BE49-F238E27FC236}">
                        <a16:creationId xmlns:a16="http://schemas.microsoft.com/office/drawing/2014/main" id="{354769E9-5A3C-41FE-AEFA-D858DE595373}"/>
                      </a:ext>
                    </a:extLst>
                  </p:cNvPr>
                  <p:cNvSpPr/>
                  <p:nvPr/>
                </p:nvSpPr>
                <p:spPr>
                  <a:xfrm>
                    <a:off x="853970" y="3026799"/>
                    <a:ext cx="769933" cy="884980"/>
                  </a:xfrm>
                  <a:custGeom>
                    <a:avLst/>
                    <a:gdLst>
                      <a:gd name="connsiteX0" fmla="*/ 0 w 884979"/>
                      <a:gd name="connsiteY0" fmla="*/ 384966 h 769932"/>
                      <a:gd name="connsiteX1" fmla="*/ 192483 w 884979"/>
                      <a:gd name="connsiteY1" fmla="*/ 0 h 769932"/>
                      <a:gd name="connsiteX2" fmla="*/ 692496 w 884979"/>
                      <a:gd name="connsiteY2" fmla="*/ 0 h 769932"/>
                      <a:gd name="connsiteX3" fmla="*/ 884979 w 884979"/>
                      <a:gd name="connsiteY3" fmla="*/ 384966 h 769932"/>
                      <a:gd name="connsiteX4" fmla="*/ 692496 w 884979"/>
                      <a:gd name="connsiteY4" fmla="*/ 769932 h 769932"/>
                      <a:gd name="connsiteX5" fmla="*/ 192483 w 884979"/>
                      <a:gd name="connsiteY5" fmla="*/ 769932 h 769932"/>
                      <a:gd name="connsiteX6" fmla="*/ 0 w 884979"/>
                      <a:gd name="connsiteY6" fmla="*/ 384966 h 769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84979" h="769932">
                        <a:moveTo>
                          <a:pt x="442489" y="0"/>
                        </a:moveTo>
                        <a:lnTo>
                          <a:pt x="884978" y="167461"/>
                        </a:lnTo>
                        <a:lnTo>
                          <a:pt x="884978" y="602471"/>
                        </a:lnTo>
                        <a:lnTo>
                          <a:pt x="442490" y="769932"/>
                        </a:lnTo>
                        <a:lnTo>
                          <a:pt x="1" y="602471"/>
                        </a:lnTo>
                        <a:lnTo>
                          <a:pt x="1" y="167461"/>
                        </a:lnTo>
                        <a:lnTo>
                          <a:pt x="442489" y="0"/>
                        </a:lnTo>
                        <a:close/>
                      </a:path>
                    </a:pathLst>
                  </a:custGeom>
                  <a:blipFill dpi="0" rotWithShape="1">
                    <a:blip r:embed="rId26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</p:spPr>
                <p:style>
                  <a:lnRef idx="2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1"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165701" tIns="183630" rIns="165702" bIns="183629" numCol="1" spcCol="1270" anchor="ctr" anchorCtr="0">
                    <a:noAutofit/>
                  </a:bodyPr>
                  <a:lstStyle/>
                  <a:p>
                    <a:pPr marL="0" lvl="0" indent="0" algn="ctr" defTabSz="5334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endParaRPr lang="fr-FR" sz="1200" kern="1200"/>
                  </a:p>
                </p:txBody>
              </p:sp>
              <p:sp>
                <p:nvSpPr>
                  <p:cNvPr id="68" name="Rectangle 67">
                    <a:extLst>
                      <a:ext uri="{FF2B5EF4-FFF2-40B4-BE49-F238E27FC236}">
                        <a16:creationId xmlns:a16="http://schemas.microsoft.com/office/drawing/2014/main" id="{4910030D-D58C-4A07-88D9-D70D72B32AF6}"/>
                      </a:ext>
                    </a:extLst>
                  </p:cNvPr>
                  <p:cNvSpPr/>
                  <p:nvPr/>
                </p:nvSpPr>
                <p:spPr>
                  <a:xfrm>
                    <a:off x="-133666" y="3203795"/>
                    <a:ext cx="955777" cy="530987"/>
                  </a:xfrm>
                  <a:prstGeom prst="rect">
                    <a:avLst/>
                  </a:prstGeom>
                </p:spPr>
                <p:style>
                  <a:lnRef idx="0">
                    <a:schemeClr val="dk1">
                      <a:alpha val="0"/>
                      <a:hueOff val="0"/>
                      <a:satOff val="0"/>
                      <a:lumOff val="0"/>
                      <a:alphaOff val="0"/>
                    </a:schemeClr>
                  </a:lnRef>
                  <a:fillRef idx="0">
                    <a:schemeClr val="lt1">
                      <a:alpha val="0"/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lt1">
                      <a:alpha val="0"/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tx1">
                      <a:hueOff val="0"/>
                      <a:satOff val="0"/>
                      <a:lumOff val="0"/>
                      <a:alphaOff val="0"/>
                    </a:schemeClr>
                  </a:fontRef>
                </p:style>
              </p:sp>
              <p:sp>
                <p:nvSpPr>
                  <p:cNvPr id="69" name="Forme libre : forme 68">
                    <a:extLst>
                      <a:ext uri="{FF2B5EF4-FFF2-40B4-BE49-F238E27FC236}">
                        <a16:creationId xmlns:a16="http://schemas.microsoft.com/office/drawing/2014/main" id="{89438EDA-B6E6-4AC6-8666-C14675E2B01A}"/>
                      </a:ext>
                    </a:extLst>
                  </p:cNvPr>
                  <p:cNvSpPr/>
                  <p:nvPr/>
                </p:nvSpPr>
                <p:spPr>
                  <a:xfrm>
                    <a:off x="1685497" y="3026799"/>
                    <a:ext cx="769933" cy="884980"/>
                  </a:xfrm>
                  <a:custGeom>
                    <a:avLst/>
                    <a:gdLst>
                      <a:gd name="connsiteX0" fmla="*/ 0 w 884979"/>
                      <a:gd name="connsiteY0" fmla="*/ 384966 h 769932"/>
                      <a:gd name="connsiteX1" fmla="*/ 192483 w 884979"/>
                      <a:gd name="connsiteY1" fmla="*/ 0 h 769932"/>
                      <a:gd name="connsiteX2" fmla="*/ 692496 w 884979"/>
                      <a:gd name="connsiteY2" fmla="*/ 0 h 769932"/>
                      <a:gd name="connsiteX3" fmla="*/ 884979 w 884979"/>
                      <a:gd name="connsiteY3" fmla="*/ 384966 h 769932"/>
                      <a:gd name="connsiteX4" fmla="*/ 692496 w 884979"/>
                      <a:gd name="connsiteY4" fmla="*/ 769932 h 769932"/>
                      <a:gd name="connsiteX5" fmla="*/ 192483 w 884979"/>
                      <a:gd name="connsiteY5" fmla="*/ 769932 h 769932"/>
                      <a:gd name="connsiteX6" fmla="*/ 0 w 884979"/>
                      <a:gd name="connsiteY6" fmla="*/ 384966 h 769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84979" h="769932">
                        <a:moveTo>
                          <a:pt x="442489" y="0"/>
                        </a:moveTo>
                        <a:lnTo>
                          <a:pt x="884978" y="167461"/>
                        </a:lnTo>
                        <a:lnTo>
                          <a:pt x="884978" y="602471"/>
                        </a:lnTo>
                        <a:lnTo>
                          <a:pt x="442490" y="769932"/>
                        </a:lnTo>
                        <a:lnTo>
                          <a:pt x="1" y="602471"/>
                        </a:lnTo>
                        <a:lnTo>
                          <a:pt x="1" y="167461"/>
                        </a:lnTo>
                        <a:lnTo>
                          <a:pt x="442489" y="0"/>
                        </a:lnTo>
                        <a:close/>
                      </a:path>
                    </a:pathLst>
                  </a:custGeom>
                  <a:solidFill>
                    <a:schemeClr val="accent1">
                      <a:lumMod val="20000"/>
                      <a:lumOff val="80000"/>
                    </a:schemeClr>
                  </a:solidFill>
                </p:spPr>
                <p:style>
                  <a:lnRef idx="2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1"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119981" tIns="137910" rIns="119982" bIns="137909" numCol="1" spcCol="1270" anchor="ctr" anchorCtr="0">
                    <a:noAutofit/>
                  </a:bodyPr>
                  <a:lstStyle/>
                  <a:p>
                    <a:pPr marL="0" lvl="0" indent="0" algn="ctr" defTabSz="16002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endParaRPr lang="fr-FR" sz="3600" kern="1200"/>
                  </a:p>
                </p:txBody>
              </p:sp>
              <p:sp>
                <p:nvSpPr>
                  <p:cNvPr id="70" name="Forme libre : forme 69">
                    <a:extLst>
                      <a:ext uri="{FF2B5EF4-FFF2-40B4-BE49-F238E27FC236}">
                        <a16:creationId xmlns:a16="http://schemas.microsoft.com/office/drawing/2014/main" id="{3928E963-FC15-4028-9042-EDF9F4696164}"/>
                      </a:ext>
                    </a:extLst>
                  </p:cNvPr>
                  <p:cNvSpPr/>
                  <p:nvPr/>
                </p:nvSpPr>
                <p:spPr>
                  <a:xfrm>
                    <a:off x="1271326" y="3777970"/>
                    <a:ext cx="769933" cy="884980"/>
                  </a:xfrm>
                  <a:custGeom>
                    <a:avLst/>
                    <a:gdLst>
                      <a:gd name="connsiteX0" fmla="*/ 0 w 884979"/>
                      <a:gd name="connsiteY0" fmla="*/ 384966 h 769932"/>
                      <a:gd name="connsiteX1" fmla="*/ 192483 w 884979"/>
                      <a:gd name="connsiteY1" fmla="*/ 0 h 769932"/>
                      <a:gd name="connsiteX2" fmla="*/ 692496 w 884979"/>
                      <a:gd name="connsiteY2" fmla="*/ 0 h 769932"/>
                      <a:gd name="connsiteX3" fmla="*/ 884979 w 884979"/>
                      <a:gd name="connsiteY3" fmla="*/ 384966 h 769932"/>
                      <a:gd name="connsiteX4" fmla="*/ 692496 w 884979"/>
                      <a:gd name="connsiteY4" fmla="*/ 769932 h 769932"/>
                      <a:gd name="connsiteX5" fmla="*/ 192483 w 884979"/>
                      <a:gd name="connsiteY5" fmla="*/ 769932 h 769932"/>
                      <a:gd name="connsiteX6" fmla="*/ 0 w 884979"/>
                      <a:gd name="connsiteY6" fmla="*/ 384966 h 769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84979" h="769932">
                        <a:moveTo>
                          <a:pt x="442489" y="0"/>
                        </a:moveTo>
                        <a:lnTo>
                          <a:pt x="884978" y="167461"/>
                        </a:lnTo>
                        <a:lnTo>
                          <a:pt x="884978" y="602471"/>
                        </a:lnTo>
                        <a:lnTo>
                          <a:pt x="442490" y="769932"/>
                        </a:lnTo>
                        <a:lnTo>
                          <a:pt x="1" y="602471"/>
                        </a:lnTo>
                        <a:lnTo>
                          <a:pt x="1" y="167461"/>
                        </a:lnTo>
                        <a:lnTo>
                          <a:pt x="442489" y="0"/>
                        </a:lnTo>
                        <a:close/>
                      </a:path>
                    </a:pathLst>
                  </a:custGeom>
                  <a:blipFill dpi="0" rotWithShape="1">
                    <a:blip r:embed="rId27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</p:spPr>
                <p:style>
                  <a:lnRef idx="2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1"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165701" tIns="183630" rIns="165702" bIns="183629" numCol="1" spcCol="1270" anchor="ctr" anchorCtr="0">
                    <a:noAutofit/>
                  </a:bodyPr>
                  <a:lstStyle/>
                  <a:p>
                    <a:pPr marL="0" lvl="0" indent="0" algn="ctr" defTabSz="5334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endParaRPr lang="fr-FR" sz="1200" kern="1200" dirty="0"/>
                  </a:p>
                </p:txBody>
              </p:sp>
              <p:sp>
                <p:nvSpPr>
                  <p:cNvPr id="71" name="Rectangle 70">
                    <a:extLst>
                      <a:ext uri="{FF2B5EF4-FFF2-40B4-BE49-F238E27FC236}">
                        <a16:creationId xmlns:a16="http://schemas.microsoft.com/office/drawing/2014/main" id="{F65E8E20-986B-4C6A-A241-B7F9D1265AF6}"/>
                      </a:ext>
                    </a:extLst>
                  </p:cNvPr>
                  <p:cNvSpPr/>
                  <p:nvPr/>
                </p:nvSpPr>
                <p:spPr>
                  <a:xfrm>
                    <a:off x="2064622" y="3954966"/>
                    <a:ext cx="987636" cy="530987"/>
                  </a:xfrm>
                  <a:prstGeom prst="rect">
                    <a:avLst/>
                  </a:prstGeom>
                </p:spPr>
                <p:style>
                  <a:lnRef idx="0">
                    <a:schemeClr val="dk1">
                      <a:alpha val="0"/>
                      <a:hueOff val="0"/>
                      <a:satOff val="0"/>
                      <a:lumOff val="0"/>
                      <a:alphaOff val="0"/>
                    </a:schemeClr>
                  </a:lnRef>
                  <a:fillRef idx="0">
                    <a:schemeClr val="lt1">
                      <a:alpha val="0"/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lt1">
                      <a:alpha val="0"/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tx1">
                      <a:hueOff val="0"/>
                      <a:satOff val="0"/>
                      <a:lumOff val="0"/>
                      <a:alphaOff val="0"/>
                    </a:schemeClr>
                  </a:fontRef>
                </p:style>
              </p:sp>
              <p:sp>
                <p:nvSpPr>
                  <p:cNvPr id="72" name="Forme libre : forme 71">
                    <a:extLst>
                      <a:ext uri="{FF2B5EF4-FFF2-40B4-BE49-F238E27FC236}">
                        <a16:creationId xmlns:a16="http://schemas.microsoft.com/office/drawing/2014/main" id="{80FE4755-84DA-4ED7-8909-60DE900891E5}"/>
                      </a:ext>
                    </a:extLst>
                  </p:cNvPr>
                  <p:cNvSpPr/>
                  <p:nvPr/>
                </p:nvSpPr>
                <p:spPr>
                  <a:xfrm>
                    <a:off x="439800" y="3777969"/>
                    <a:ext cx="769933" cy="884980"/>
                  </a:xfrm>
                  <a:custGeom>
                    <a:avLst/>
                    <a:gdLst>
                      <a:gd name="connsiteX0" fmla="*/ 0 w 884979"/>
                      <a:gd name="connsiteY0" fmla="*/ 384966 h 769932"/>
                      <a:gd name="connsiteX1" fmla="*/ 192483 w 884979"/>
                      <a:gd name="connsiteY1" fmla="*/ 0 h 769932"/>
                      <a:gd name="connsiteX2" fmla="*/ 692496 w 884979"/>
                      <a:gd name="connsiteY2" fmla="*/ 0 h 769932"/>
                      <a:gd name="connsiteX3" fmla="*/ 884979 w 884979"/>
                      <a:gd name="connsiteY3" fmla="*/ 384966 h 769932"/>
                      <a:gd name="connsiteX4" fmla="*/ 692496 w 884979"/>
                      <a:gd name="connsiteY4" fmla="*/ 769932 h 769932"/>
                      <a:gd name="connsiteX5" fmla="*/ 192483 w 884979"/>
                      <a:gd name="connsiteY5" fmla="*/ 769932 h 769932"/>
                      <a:gd name="connsiteX6" fmla="*/ 0 w 884979"/>
                      <a:gd name="connsiteY6" fmla="*/ 384966 h 769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84979" h="769932">
                        <a:moveTo>
                          <a:pt x="442489" y="0"/>
                        </a:moveTo>
                        <a:lnTo>
                          <a:pt x="884978" y="167461"/>
                        </a:lnTo>
                        <a:lnTo>
                          <a:pt x="884978" y="602471"/>
                        </a:lnTo>
                        <a:lnTo>
                          <a:pt x="442490" y="769932"/>
                        </a:lnTo>
                        <a:lnTo>
                          <a:pt x="1" y="602471"/>
                        </a:lnTo>
                        <a:lnTo>
                          <a:pt x="1" y="167461"/>
                        </a:lnTo>
                        <a:lnTo>
                          <a:pt x="442489" y="0"/>
                        </a:lnTo>
                        <a:close/>
                      </a:path>
                    </a:pathLst>
                  </a:custGeom>
                  <a:blipFill dpi="0" rotWithShape="1">
                    <a:blip r:embed="rId28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 l="-5136" t="-4880" r="-5080" b="-11956"/>
                    </a:stretch>
                  </a:blipFill>
                </p:spPr>
                <p:style>
                  <a:lnRef idx="2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1"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119981" tIns="137910" rIns="119982" bIns="137909" numCol="1" spcCol="1270" anchor="ctr" anchorCtr="0">
                    <a:noAutofit/>
                  </a:bodyPr>
                  <a:lstStyle/>
                  <a:p>
                    <a:pPr marL="0" lvl="0" indent="0" algn="ctr" defTabSz="16002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endParaRPr lang="fr-FR" sz="3600" kern="1200"/>
                  </a:p>
                </p:txBody>
              </p:sp>
              <p:sp>
                <p:nvSpPr>
                  <p:cNvPr id="73" name="Forme libre : forme 72">
                    <a:extLst>
                      <a:ext uri="{FF2B5EF4-FFF2-40B4-BE49-F238E27FC236}">
                        <a16:creationId xmlns:a16="http://schemas.microsoft.com/office/drawing/2014/main" id="{DE5B667C-11BC-4939-9BEB-4984673E76FB}"/>
                      </a:ext>
                    </a:extLst>
                  </p:cNvPr>
                  <p:cNvSpPr/>
                  <p:nvPr/>
                </p:nvSpPr>
                <p:spPr>
                  <a:xfrm>
                    <a:off x="853970" y="4529140"/>
                    <a:ext cx="769933" cy="884980"/>
                  </a:xfrm>
                  <a:custGeom>
                    <a:avLst/>
                    <a:gdLst>
                      <a:gd name="connsiteX0" fmla="*/ 0 w 884979"/>
                      <a:gd name="connsiteY0" fmla="*/ 384966 h 769932"/>
                      <a:gd name="connsiteX1" fmla="*/ 192483 w 884979"/>
                      <a:gd name="connsiteY1" fmla="*/ 0 h 769932"/>
                      <a:gd name="connsiteX2" fmla="*/ 692496 w 884979"/>
                      <a:gd name="connsiteY2" fmla="*/ 0 h 769932"/>
                      <a:gd name="connsiteX3" fmla="*/ 884979 w 884979"/>
                      <a:gd name="connsiteY3" fmla="*/ 384966 h 769932"/>
                      <a:gd name="connsiteX4" fmla="*/ 692496 w 884979"/>
                      <a:gd name="connsiteY4" fmla="*/ 769932 h 769932"/>
                      <a:gd name="connsiteX5" fmla="*/ 192483 w 884979"/>
                      <a:gd name="connsiteY5" fmla="*/ 769932 h 769932"/>
                      <a:gd name="connsiteX6" fmla="*/ 0 w 884979"/>
                      <a:gd name="connsiteY6" fmla="*/ 384966 h 769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84979" h="769932">
                        <a:moveTo>
                          <a:pt x="442489" y="0"/>
                        </a:moveTo>
                        <a:lnTo>
                          <a:pt x="884978" y="167461"/>
                        </a:lnTo>
                        <a:lnTo>
                          <a:pt x="884978" y="602471"/>
                        </a:lnTo>
                        <a:lnTo>
                          <a:pt x="442490" y="769932"/>
                        </a:lnTo>
                        <a:lnTo>
                          <a:pt x="1" y="602471"/>
                        </a:lnTo>
                        <a:lnTo>
                          <a:pt x="1" y="167461"/>
                        </a:lnTo>
                        <a:lnTo>
                          <a:pt x="442489" y="0"/>
                        </a:lnTo>
                        <a:close/>
                      </a:path>
                    </a:pathLst>
                  </a:custGeom>
                  <a:blipFill dpi="0" rotWithShape="1">
                    <a:blip r:embed="rId29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 l="1" t="1" r="-6215" b="-21294"/>
                    </a:stretch>
                  </a:blipFill>
                </p:spPr>
                <p:style>
                  <a:lnRef idx="2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1"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226661" tIns="244590" rIns="226662" bIns="244589" numCol="1" spcCol="1270" anchor="ctr" anchorCtr="0">
                    <a:noAutofit/>
                  </a:bodyPr>
                  <a:lstStyle/>
                  <a:p>
                    <a:pPr marL="0" lvl="0" indent="0" algn="ctr" defTabSz="12446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endParaRPr lang="fr-FR" sz="2800" kern="1200" dirty="0"/>
                  </a:p>
                </p:txBody>
              </p:sp>
              <p:sp>
                <p:nvSpPr>
                  <p:cNvPr id="74" name="Rectangle 73">
                    <a:extLst>
                      <a:ext uri="{FF2B5EF4-FFF2-40B4-BE49-F238E27FC236}">
                        <a16:creationId xmlns:a16="http://schemas.microsoft.com/office/drawing/2014/main" id="{2716A471-9DD4-4A94-A26E-BF96F31938DD}"/>
                      </a:ext>
                    </a:extLst>
                  </p:cNvPr>
                  <p:cNvSpPr/>
                  <p:nvPr/>
                </p:nvSpPr>
                <p:spPr>
                  <a:xfrm>
                    <a:off x="-133666" y="4706136"/>
                    <a:ext cx="955777" cy="530987"/>
                  </a:xfrm>
                  <a:prstGeom prst="rect">
                    <a:avLst/>
                  </a:prstGeom>
                </p:spPr>
                <p:style>
                  <a:lnRef idx="0">
                    <a:schemeClr val="dk1">
                      <a:alpha val="0"/>
                      <a:hueOff val="0"/>
                      <a:satOff val="0"/>
                      <a:lumOff val="0"/>
                      <a:alphaOff val="0"/>
                    </a:schemeClr>
                  </a:lnRef>
                  <a:fillRef idx="0">
                    <a:schemeClr val="lt1">
                      <a:alpha val="0"/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lt1">
                      <a:alpha val="0"/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tx1">
                      <a:hueOff val="0"/>
                      <a:satOff val="0"/>
                      <a:lumOff val="0"/>
                      <a:alphaOff val="0"/>
                    </a:schemeClr>
                  </a:fontRef>
                </p:style>
              </p:sp>
              <p:sp>
                <p:nvSpPr>
                  <p:cNvPr id="75" name="Forme libre : forme 74">
                    <a:extLst>
                      <a:ext uri="{FF2B5EF4-FFF2-40B4-BE49-F238E27FC236}">
                        <a16:creationId xmlns:a16="http://schemas.microsoft.com/office/drawing/2014/main" id="{C3AC8588-2912-4F0B-99AA-409111BF13B0}"/>
                      </a:ext>
                    </a:extLst>
                  </p:cNvPr>
                  <p:cNvSpPr/>
                  <p:nvPr/>
                </p:nvSpPr>
                <p:spPr>
                  <a:xfrm>
                    <a:off x="1685497" y="4529140"/>
                    <a:ext cx="769933" cy="884980"/>
                  </a:xfrm>
                  <a:custGeom>
                    <a:avLst/>
                    <a:gdLst>
                      <a:gd name="connsiteX0" fmla="*/ 0 w 884979"/>
                      <a:gd name="connsiteY0" fmla="*/ 384966 h 769932"/>
                      <a:gd name="connsiteX1" fmla="*/ 192483 w 884979"/>
                      <a:gd name="connsiteY1" fmla="*/ 0 h 769932"/>
                      <a:gd name="connsiteX2" fmla="*/ 692496 w 884979"/>
                      <a:gd name="connsiteY2" fmla="*/ 0 h 769932"/>
                      <a:gd name="connsiteX3" fmla="*/ 884979 w 884979"/>
                      <a:gd name="connsiteY3" fmla="*/ 384966 h 769932"/>
                      <a:gd name="connsiteX4" fmla="*/ 692496 w 884979"/>
                      <a:gd name="connsiteY4" fmla="*/ 769932 h 769932"/>
                      <a:gd name="connsiteX5" fmla="*/ 192483 w 884979"/>
                      <a:gd name="connsiteY5" fmla="*/ 769932 h 769932"/>
                      <a:gd name="connsiteX6" fmla="*/ 0 w 884979"/>
                      <a:gd name="connsiteY6" fmla="*/ 384966 h 769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84979" h="769932">
                        <a:moveTo>
                          <a:pt x="442489" y="0"/>
                        </a:moveTo>
                        <a:lnTo>
                          <a:pt x="884978" y="167461"/>
                        </a:lnTo>
                        <a:lnTo>
                          <a:pt x="884978" y="602471"/>
                        </a:lnTo>
                        <a:lnTo>
                          <a:pt x="442490" y="769932"/>
                        </a:lnTo>
                        <a:lnTo>
                          <a:pt x="1" y="602471"/>
                        </a:lnTo>
                        <a:lnTo>
                          <a:pt x="1" y="167461"/>
                        </a:lnTo>
                        <a:lnTo>
                          <a:pt x="442489" y="0"/>
                        </a:lnTo>
                        <a:close/>
                      </a:path>
                    </a:pathLst>
                  </a:custGeom>
                  <a:blipFill dpi="0" rotWithShape="1">
                    <a:blip r:embed="rId30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</p:spPr>
                <p:style>
                  <a:lnRef idx="2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1"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119981" tIns="137910" rIns="119982" bIns="137909" numCol="1" spcCol="1270" anchor="ctr" anchorCtr="0">
                    <a:noAutofit/>
                  </a:bodyPr>
                  <a:lstStyle/>
                  <a:p>
                    <a:pPr marL="0" lvl="0" indent="0" algn="ctr" defTabSz="16002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endParaRPr lang="fr-FR" sz="3600" kern="1200"/>
                  </a:p>
                </p:txBody>
              </p:sp>
            </p:grpSp>
            <p:grpSp>
              <p:nvGrpSpPr>
                <p:cNvPr id="76" name="Groupe 75">
                  <a:extLst>
                    <a:ext uri="{FF2B5EF4-FFF2-40B4-BE49-F238E27FC236}">
                      <a16:creationId xmlns:a16="http://schemas.microsoft.com/office/drawing/2014/main" id="{5D475E97-0170-4EB8-B6F1-8D07608507A8}"/>
                    </a:ext>
                  </a:extLst>
                </p:cNvPr>
                <p:cNvGrpSpPr/>
                <p:nvPr/>
              </p:nvGrpSpPr>
              <p:grpSpPr>
                <a:xfrm>
                  <a:off x="-530527" y="2621280"/>
                  <a:ext cx="3185924" cy="2636322"/>
                  <a:chOff x="-133666" y="2275629"/>
                  <a:chExt cx="3185924" cy="3138491"/>
                </a:xfrm>
              </p:grpSpPr>
              <p:sp>
                <p:nvSpPr>
                  <p:cNvPr id="77" name="Forme libre : forme 76">
                    <a:extLst>
                      <a:ext uri="{FF2B5EF4-FFF2-40B4-BE49-F238E27FC236}">
                        <a16:creationId xmlns:a16="http://schemas.microsoft.com/office/drawing/2014/main" id="{1F75AE93-BAAE-42BB-B819-213CADC5C7D4}"/>
                      </a:ext>
                    </a:extLst>
                  </p:cNvPr>
                  <p:cNvSpPr/>
                  <p:nvPr/>
                </p:nvSpPr>
                <p:spPr>
                  <a:xfrm>
                    <a:off x="1271326" y="2275629"/>
                    <a:ext cx="769933" cy="884980"/>
                  </a:xfrm>
                  <a:custGeom>
                    <a:avLst/>
                    <a:gdLst>
                      <a:gd name="connsiteX0" fmla="*/ 0 w 884979"/>
                      <a:gd name="connsiteY0" fmla="*/ 384966 h 769932"/>
                      <a:gd name="connsiteX1" fmla="*/ 192483 w 884979"/>
                      <a:gd name="connsiteY1" fmla="*/ 0 h 769932"/>
                      <a:gd name="connsiteX2" fmla="*/ 692496 w 884979"/>
                      <a:gd name="connsiteY2" fmla="*/ 0 h 769932"/>
                      <a:gd name="connsiteX3" fmla="*/ 884979 w 884979"/>
                      <a:gd name="connsiteY3" fmla="*/ 384966 h 769932"/>
                      <a:gd name="connsiteX4" fmla="*/ 692496 w 884979"/>
                      <a:gd name="connsiteY4" fmla="*/ 769932 h 769932"/>
                      <a:gd name="connsiteX5" fmla="*/ 192483 w 884979"/>
                      <a:gd name="connsiteY5" fmla="*/ 769932 h 769932"/>
                      <a:gd name="connsiteX6" fmla="*/ 0 w 884979"/>
                      <a:gd name="connsiteY6" fmla="*/ 384966 h 769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84979" h="769932">
                        <a:moveTo>
                          <a:pt x="442489" y="0"/>
                        </a:moveTo>
                        <a:lnTo>
                          <a:pt x="884978" y="167461"/>
                        </a:lnTo>
                        <a:lnTo>
                          <a:pt x="884978" y="602471"/>
                        </a:lnTo>
                        <a:lnTo>
                          <a:pt x="442490" y="769932"/>
                        </a:lnTo>
                        <a:lnTo>
                          <a:pt x="1" y="602471"/>
                        </a:lnTo>
                        <a:lnTo>
                          <a:pt x="1" y="167461"/>
                        </a:lnTo>
                        <a:lnTo>
                          <a:pt x="442489" y="0"/>
                        </a:lnTo>
                        <a:close/>
                      </a:path>
                    </a:pathLst>
                  </a:custGeom>
                  <a:blipFill dpi="0" rotWithShape="1">
                    <a:blip r:embed="rId31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 l="-11858" t="-6960" r="-4126" b="-27320"/>
                    </a:stretch>
                  </a:blipFill>
                </p:spPr>
                <p:style>
                  <a:lnRef idx="2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1"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165701" tIns="183630" rIns="165702" bIns="183629" numCol="1" spcCol="1270" anchor="ctr" anchorCtr="0">
                    <a:noAutofit/>
                  </a:bodyPr>
                  <a:lstStyle/>
                  <a:p>
                    <a:pPr marL="0" lvl="0" indent="0" algn="ctr" defTabSz="5334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endParaRPr lang="fr-FR" sz="1200" kern="1200" dirty="0"/>
                  </a:p>
                </p:txBody>
              </p:sp>
              <p:sp>
                <p:nvSpPr>
                  <p:cNvPr id="78" name="Rectangle 77">
                    <a:extLst>
                      <a:ext uri="{FF2B5EF4-FFF2-40B4-BE49-F238E27FC236}">
                        <a16:creationId xmlns:a16="http://schemas.microsoft.com/office/drawing/2014/main" id="{462E39E3-4727-444A-8FE6-E902182ABC07}"/>
                      </a:ext>
                    </a:extLst>
                  </p:cNvPr>
                  <p:cNvSpPr/>
                  <p:nvPr/>
                </p:nvSpPr>
                <p:spPr>
                  <a:xfrm>
                    <a:off x="2064622" y="2452625"/>
                    <a:ext cx="987636" cy="530987"/>
                  </a:xfrm>
                  <a:prstGeom prst="rect">
                    <a:avLst/>
                  </a:prstGeom>
                </p:spPr>
                <p:style>
                  <a:lnRef idx="0">
                    <a:schemeClr val="dk1">
                      <a:alpha val="0"/>
                      <a:hueOff val="0"/>
                      <a:satOff val="0"/>
                      <a:lumOff val="0"/>
                      <a:alphaOff val="0"/>
                    </a:schemeClr>
                  </a:lnRef>
                  <a:fillRef idx="0">
                    <a:schemeClr val="lt1">
                      <a:alpha val="0"/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lt1">
                      <a:alpha val="0"/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tx1">
                      <a:hueOff val="0"/>
                      <a:satOff val="0"/>
                      <a:lumOff val="0"/>
                      <a:alphaOff val="0"/>
                    </a:schemeClr>
                  </a:fontRef>
                </p:style>
              </p:sp>
              <p:sp>
                <p:nvSpPr>
                  <p:cNvPr id="79" name="Forme libre : forme 78">
                    <a:extLst>
                      <a:ext uri="{FF2B5EF4-FFF2-40B4-BE49-F238E27FC236}">
                        <a16:creationId xmlns:a16="http://schemas.microsoft.com/office/drawing/2014/main" id="{1FA748A8-7940-4A13-86BF-49B78B5B5EF3}"/>
                      </a:ext>
                    </a:extLst>
                  </p:cNvPr>
                  <p:cNvSpPr/>
                  <p:nvPr/>
                </p:nvSpPr>
                <p:spPr>
                  <a:xfrm>
                    <a:off x="439800" y="2275629"/>
                    <a:ext cx="769933" cy="884980"/>
                  </a:xfrm>
                  <a:custGeom>
                    <a:avLst/>
                    <a:gdLst>
                      <a:gd name="connsiteX0" fmla="*/ 0 w 884979"/>
                      <a:gd name="connsiteY0" fmla="*/ 384966 h 769932"/>
                      <a:gd name="connsiteX1" fmla="*/ 192483 w 884979"/>
                      <a:gd name="connsiteY1" fmla="*/ 0 h 769932"/>
                      <a:gd name="connsiteX2" fmla="*/ 692496 w 884979"/>
                      <a:gd name="connsiteY2" fmla="*/ 0 h 769932"/>
                      <a:gd name="connsiteX3" fmla="*/ 884979 w 884979"/>
                      <a:gd name="connsiteY3" fmla="*/ 384966 h 769932"/>
                      <a:gd name="connsiteX4" fmla="*/ 692496 w 884979"/>
                      <a:gd name="connsiteY4" fmla="*/ 769932 h 769932"/>
                      <a:gd name="connsiteX5" fmla="*/ 192483 w 884979"/>
                      <a:gd name="connsiteY5" fmla="*/ 769932 h 769932"/>
                      <a:gd name="connsiteX6" fmla="*/ 0 w 884979"/>
                      <a:gd name="connsiteY6" fmla="*/ 384966 h 769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84979" h="769932">
                        <a:moveTo>
                          <a:pt x="442489" y="0"/>
                        </a:moveTo>
                        <a:lnTo>
                          <a:pt x="884978" y="167461"/>
                        </a:lnTo>
                        <a:lnTo>
                          <a:pt x="884978" y="602471"/>
                        </a:lnTo>
                        <a:lnTo>
                          <a:pt x="442490" y="769932"/>
                        </a:lnTo>
                        <a:lnTo>
                          <a:pt x="1" y="602471"/>
                        </a:lnTo>
                        <a:lnTo>
                          <a:pt x="1" y="167461"/>
                        </a:lnTo>
                        <a:lnTo>
                          <a:pt x="442489" y="0"/>
                        </a:lnTo>
                        <a:close/>
                      </a:path>
                    </a:pathLst>
                  </a:custGeom>
                  <a:blipFill dpi="0" rotWithShape="1">
                    <a:blip r:embed="rId3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</p:spPr>
                <p:style>
                  <a:lnRef idx="2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1"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119981" tIns="137910" rIns="119982" bIns="137909" numCol="1" spcCol="1270" anchor="ctr" anchorCtr="0">
                    <a:noAutofit/>
                  </a:bodyPr>
                  <a:lstStyle/>
                  <a:p>
                    <a:pPr marL="0" lvl="0" indent="0" algn="ctr" defTabSz="16002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endParaRPr lang="fr-FR" sz="3600" kern="1200"/>
                  </a:p>
                </p:txBody>
              </p:sp>
              <p:sp>
                <p:nvSpPr>
                  <p:cNvPr id="80" name="Forme libre : forme 79">
                    <a:extLst>
                      <a:ext uri="{FF2B5EF4-FFF2-40B4-BE49-F238E27FC236}">
                        <a16:creationId xmlns:a16="http://schemas.microsoft.com/office/drawing/2014/main" id="{168F866E-8B6B-4FF9-90A7-3B8C9EDDE9AB}"/>
                      </a:ext>
                    </a:extLst>
                  </p:cNvPr>
                  <p:cNvSpPr/>
                  <p:nvPr/>
                </p:nvSpPr>
                <p:spPr>
                  <a:xfrm>
                    <a:off x="853970" y="3026799"/>
                    <a:ext cx="769933" cy="884980"/>
                  </a:xfrm>
                  <a:custGeom>
                    <a:avLst/>
                    <a:gdLst>
                      <a:gd name="connsiteX0" fmla="*/ 0 w 884979"/>
                      <a:gd name="connsiteY0" fmla="*/ 384966 h 769932"/>
                      <a:gd name="connsiteX1" fmla="*/ 192483 w 884979"/>
                      <a:gd name="connsiteY1" fmla="*/ 0 h 769932"/>
                      <a:gd name="connsiteX2" fmla="*/ 692496 w 884979"/>
                      <a:gd name="connsiteY2" fmla="*/ 0 h 769932"/>
                      <a:gd name="connsiteX3" fmla="*/ 884979 w 884979"/>
                      <a:gd name="connsiteY3" fmla="*/ 384966 h 769932"/>
                      <a:gd name="connsiteX4" fmla="*/ 692496 w 884979"/>
                      <a:gd name="connsiteY4" fmla="*/ 769932 h 769932"/>
                      <a:gd name="connsiteX5" fmla="*/ 192483 w 884979"/>
                      <a:gd name="connsiteY5" fmla="*/ 769932 h 769932"/>
                      <a:gd name="connsiteX6" fmla="*/ 0 w 884979"/>
                      <a:gd name="connsiteY6" fmla="*/ 384966 h 769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84979" h="769932">
                        <a:moveTo>
                          <a:pt x="442489" y="0"/>
                        </a:moveTo>
                        <a:lnTo>
                          <a:pt x="884978" y="167461"/>
                        </a:lnTo>
                        <a:lnTo>
                          <a:pt x="884978" y="602471"/>
                        </a:lnTo>
                        <a:lnTo>
                          <a:pt x="442490" y="769932"/>
                        </a:lnTo>
                        <a:lnTo>
                          <a:pt x="1" y="602471"/>
                        </a:lnTo>
                        <a:lnTo>
                          <a:pt x="1" y="167461"/>
                        </a:lnTo>
                        <a:lnTo>
                          <a:pt x="442489" y="0"/>
                        </a:lnTo>
                        <a:close/>
                      </a:path>
                    </a:pathLst>
                  </a:custGeom>
                  <a:solidFill>
                    <a:schemeClr val="accent1">
                      <a:lumMod val="20000"/>
                      <a:lumOff val="80000"/>
                    </a:schemeClr>
                  </a:solidFill>
                </p:spPr>
                <p:style>
                  <a:lnRef idx="2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1"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165701" tIns="183630" rIns="165702" bIns="183629" numCol="1" spcCol="1270" anchor="ctr" anchorCtr="0">
                    <a:noAutofit/>
                  </a:bodyPr>
                  <a:lstStyle/>
                  <a:p>
                    <a:pPr marL="0" lvl="0" indent="0" algn="ctr" defTabSz="5334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endParaRPr lang="fr-FR" sz="1200" kern="1200"/>
                  </a:p>
                </p:txBody>
              </p:sp>
              <p:sp>
                <p:nvSpPr>
                  <p:cNvPr id="81" name="Rectangle 80">
                    <a:extLst>
                      <a:ext uri="{FF2B5EF4-FFF2-40B4-BE49-F238E27FC236}">
                        <a16:creationId xmlns:a16="http://schemas.microsoft.com/office/drawing/2014/main" id="{285431D3-03AB-41C4-B69A-31A813A9C862}"/>
                      </a:ext>
                    </a:extLst>
                  </p:cNvPr>
                  <p:cNvSpPr/>
                  <p:nvPr/>
                </p:nvSpPr>
                <p:spPr>
                  <a:xfrm>
                    <a:off x="-133666" y="3203795"/>
                    <a:ext cx="955777" cy="530987"/>
                  </a:xfrm>
                  <a:prstGeom prst="rect">
                    <a:avLst/>
                  </a:prstGeom>
                </p:spPr>
                <p:style>
                  <a:lnRef idx="0">
                    <a:schemeClr val="dk1">
                      <a:alpha val="0"/>
                      <a:hueOff val="0"/>
                      <a:satOff val="0"/>
                      <a:lumOff val="0"/>
                      <a:alphaOff val="0"/>
                    </a:schemeClr>
                  </a:lnRef>
                  <a:fillRef idx="0">
                    <a:schemeClr val="lt1">
                      <a:alpha val="0"/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lt1">
                      <a:alpha val="0"/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tx1">
                      <a:hueOff val="0"/>
                      <a:satOff val="0"/>
                      <a:lumOff val="0"/>
                      <a:alphaOff val="0"/>
                    </a:schemeClr>
                  </a:fontRef>
                </p:style>
              </p:sp>
              <p:sp>
                <p:nvSpPr>
                  <p:cNvPr id="82" name="Forme libre : forme 81">
                    <a:extLst>
                      <a:ext uri="{FF2B5EF4-FFF2-40B4-BE49-F238E27FC236}">
                        <a16:creationId xmlns:a16="http://schemas.microsoft.com/office/drawing/2014/main" id="{566A6E6A-568D-4A60-8B58-E8811202165C}"/>
                      </a:ext>
                    </a:extLst>
                  </p:cNvPr>
                  <p:cNvSpPr/>
                  <p:nvPr/>
                </p:nvSpPr>
                <p:spPr>
                  <a:xfrm>
                    <a:off x="1685497" y="3026799"/>
                    <a:ext cx="769933" cy="884980"/>
                  </a:xfrm>
                  <a:custGeom>
                    <a:avLst/>
                    <a:gdLst>
                      <a:gd name="connsiteX0" fmla="*/ 0 w 884979"/>
                      <a:gd name="connsiteY0" fmla="*/ 384966 h 769932"/>
                      <a:gd name="connsiteX1" fmla="*/ 192483 w 884979"/>
                      <a:gd name="connsiteY1" fmla="*/ 0 h 769932"/>
                      <a:gd name="connsiteX2" fmla="*/ 692496 w 884979"/>
                      <a:gd name="connsiteY2" fmla="*/ 0 h 769932"/>
                      <a:gd name="connsiteX3" fmla="*/ 884979 w 884979"/>
                      <a:gd name="connsiteY3" fmla="*/ 384966 h 769932"/>
                      <a:gd name="connsiteX4" fmla="*/ 692496 w 884979"/>
                      <a:gd name="connsiteY4" fmla="*/ 769932 h 769932"/>
                      <a:gd name="connsiteX5" fmla="*/ 192483 w 884979"/>
                      <a:gd name="connsiteY5" fmla="*/ 769932 h 769932"/>
                      <a:gd name="connsiteX6" fmla="*/ 0 w 884979"/>
                      <a:gd name="connsiteY6" fmla="*/ 384966 h 769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84979" h="769932">
                        <a:moveTo>
                          <a:pt x="442489" y="0"/>
                        </a:moveTo>
                        <a:lnTo>
                          <a:pt x="884978" y="167461"/>
                        </a:lnTo>
                        <a:lnTo>
                          <a:pt x="884978" y="602471"/>
                        </a:lnTo>
                        <a:lnTo>
                          <a:pt x="442490" y="769932"/>
                        </a:lnTo>
                        <a:lnTo>
                          <a:pt x="1" y="602471"/>
                        </a:lnTo>
                        <a:lnTo>
                          <a:pt x="1" y="167461"/>
                        </a:lnTo>
                        <a:lnTo>
                          <a:pt x="442489" y="0"/>
                        </a:lnTo>
                        <a:close/>
                      </a:path>
                    </a:pathLst>
                  </a:custGeom>
                  <a:blipFill dpi="0" rotWithShape="1">
                    <a:blip r:embed="rId33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 l="-1" t="-1" r="-4608" b="-13648"/>
                    </a:stretch>
                  </a:blipFill>
                </p:spPr>
                <p:style>
                  <a:lnRef idx="2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1"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119981" tIns="137910" rIns="119982" bIns="137909" numCol="1" spcCol="1270" anchor="ctr" anchorCtr="0">
                    <a:noAutofit/>
                  </a:bodyPr>
                  <a:lstStyle/>
                  <a:p>
                    <a:pPr marL="0" lvl="0" indent="0" algn="ctr" defTabSz="16002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endParaRPr lang="fr-FR" sz="3600" kern="1200" dirty="0"/>
                  </a:p>
                </p:txBody>
              </p:sp>
              <p:sp>
                <p:nvSpPr>
                  <p:cNvPr id="83" name="Forme libre : forme 82">
                    <a:extLst>
                      <a:ext uri="{FF2B5EF4-FFF2-40B4-BE49-F238E27FC236}">
                        <a16:creationId xmlns:a16="http://schemas.microsoft.com/office/drawing/2014/main" id="{B63A0460-BB0C-48BB-A34F-4A5AFD7475A8}"/>
                      </a:ext>
                    </a:extLst>
                  </p:cNvPr>
                  <p:cNvSpPr/>
                  <p:nvPr/>
                </p:nvSpPr>
                <p:spPr>
                  <a:xfrm>
                    <a:off x="1271326" y="3777969"/>
                    <a:ext cx="769933" cy="884980"/>
                  </a:xfrm>
                  <a:custGeom>
                    <a:avLst/>
                    <a:gdLst>
                      <a:gd name="connsiteX0" fmla="*/ 0 w 884979"/>
                      <a:gd name="connsiteY0" fmla="*/ 384966 h 769932"/>
                      <a:gd name="connsiteX1" fmla="*/ 192483 w 884979"/>
                      <a:gd name="connsiteY1" fmla="*/ 0 h 769932"/>
                      <a:gd name="connsiteX2" fmla="*/ 692496 w 884979"/>
                      <a:gd name="connsiteY2" fmla="*/ 0 h 769932"/>
                      <a:gd name="connsiteX3" fmla="*/ 884979 w 884979"/>
                      <a:gd name="connsiteY3" fmla="*/ 384966 h 769932"/>
                      <a:gd name="connsiteX4" fmla="*/ 692496 w 884979"/>
                      <a:gd name="connsiteY4" fmla="*/ 769932 h 769932"/>
                      <a:gd name="connsiteX5" fmla="*/ 192483 w 884979"/>
                      <a:gd name="connsiteY5" fmla="*/ 769932 h 769932"/>
                      <a:gd name="connsiteX6" fmla="*/ 0 w 884979"/>
                      <a:gd name="connsiteY6" fmla="*/ 384966 h 769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84979" h="769932">
                        <a:moveTo>
                          <a:pt x="442489" y="0"/>
                        </a:moveTo>
                        <a:lnTo>
                          <a:pt x="884978" y="167461"/>
                        </a:lnTo>
                        <a:lnTo>
                          <a:pt x="884978" y="602471"/>
                        </a:lnTo>
                        <a:lnTo>
                          <a:pt x="442490" y="769932"/>
                        </a:lnTo>
                        <a:lnTo>
                          <a:pt x="1" y="602471"/>
                        </a:lnTo>
                        <a:lnTo>
                          <a:pt x="1" y="167461"/>
                        </a:lnTo>
                        <a:lnTo>
                          <a:pt x="442489" y="0"/>
                        </a:lnTo>
                        <a:close/>
                      </a:path>
                    </a:pathLst>
                  </a:custGeom>
                  <a:blipFill dpi="0" rotWithShape="1">
                    <a:blip r:embed="rId3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 l="395" t="-4804" r="-141" b="-2439"/>
                    </a:stretch>
                  </a:blipFill>
                </p:spPr>
                <p:style>
                  <a:lnRef idx="2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1"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165701" tIns="183630" rIns="165702" bIns="183629" numCol="1" spcCol="1270" anchor="ctr" anchorCtr="0">
                    <a:noAutofit/>
                  </a:bodyPr>
                  <a:lstStyle/>
                  <a:p>
                    <a:pPr marL="0" lvl="0" indent="0" algn="ctr" defTabSz="5334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endParaRPr lang="fr-FR" sz="1200" kern="1200" dirty="0"/>
                  </a:p>
                </p:txBody>
              </p:sp>
              <p:sp>
                <p:nvSpPr>
                  <p:cNvPr id="84" name="Rectangle 83">
                    <a:extLst>
                      <a:ext uri="{FF2B5EF4-FFF2-40B4-BE49-F238E27FC236}">
                        <a16:creationId xmlns:a16="http://schemas.microsoft.com/office/drawing/2014/main" id="{7CC660EA-953D-4BE6-AC2A-F124DBB863F1}"/>
                      </a:ext>
                    </a:extLst>
                  </p:cNvPr>
                  <p:cNvSpPr/>
                  <p:nvPr/>
                </p:nvSpPr>
                <p:spPr>
                  <a:xfrm>
                    <a:off x="2064622" y="3954966"/>
                    <a:ext cx="987636" cy="530987"/>
                  </a:xfrm>
                  <a:prstGeom prst="rect">
                    <a:avLst/>
                  </a:prstGeom>
                </p:spPr>
                <p:style>
                  <a:lnRef idx="0">
                    <a:schemeClr val="dk1">
                      <a:alpha val="0"/>
                      <a:hueOff val="0"/>
                      <a:satOff val="0"/>
                      <a:lumOff val="0"/>
                      <a:alphaOff val="0"/>
                    </a:schemeClr>
                  </a:lnRef>
                  <a:fillRef idx="0">
                    <a:schemeClr val="lt1">
                      <a:alpha val="0"/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lt1">
                      <a:alpha val="0"/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tx1">
                      <a:hueOff val="0"/>
                      <a:satOff val="0"/>
                      <a:lumOff val="0"/>
                      <a:alphaOff val="0"/>
                    </a:schemeClr>
                  </a:fontRef>
                </p:style>
              </p:sp>
              <p:sp>
                <p:nvSpPr>
                  <p:cNvPr id="85" name="Forme libre : forme 84">
                    <a:extLst>
                      <a:ext uri="{FF2B5EF4-FFF2-40B4-BE49-F238E27FC236}">
                        <a16:creationId xmlns:a16="http://schemas.microsoft.com/office/drawing/2014/main" id="{0DE0302A-384D-4251-A1F6-DFD7DB7BA99E}"/>
                      </a:ext>
                    </a:extLst>
                  </p:cNvPr>
                  <p:cNvSpPr/>
                  <p:nvPr/>
                </p:nvSpPr>
                <p:spPr>
                  <a:xfrm>
                    <a:off x="439800" y="3777970"/>
                    <a:ext cx="769933" cy="884980"/>
                  </a:xfrm>
                  <a:custGeom>
                    <a:avLst/>
                    <a:gdLst>
                      <a:gd name="connsiteX0" fmla="*/ 0 w 884979"/>
                      <a:gd name="connsiteY0" fmla="*/ 384966 h 769932"/>
                      <a:gd name="connsiteX1" fmla="*/ 192483 w 884979"/>
                      <a:gd name="connsiteY1" fmla="*/ 0 h 769932"/>
                      <a:gd name="connsiteX2" fmla="*/ 692496 w 884979"/>
                      <a:gd name="connsiteY2" fmla="*/ 0 h 769932"/>
                      <a:gd name="connsiteX3" fmla="*/ 884979 w 884979"/>
                      <a:gd name="connsiteY3" fmla="*/ 384966 h 769932"/>
                      <a:gd name="connsiteX4" fmla="*/ 692496 w 884979"/>
                      <a:gd name="connsiteY4" fmla="*/ 769932 h 769932"/>
                      <a:gd name="connsiteX5" fmla="*/ 192483 w 884979"/>
                      <a:gd name="connsiteY5" fmla="*/ 769932 h 769932"/>
                      <a:gd name="connsiteX6" fmla="*/ 0 w 884979"/>
                      <a:gd name="connsiteY6" fmla="*/ 384966 h 769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84979" h="769932">
                        <a:moveTo>
                          <a:pt x="442489" y="0"/>
                        </a:moveTo>
                        <a:lnTo>
                          <a:pt x="884978" y="167461"/>
                        </a:lnTo>
                        <a:lnTo>
                          <a:pt x="884978" y="602471"/>
                        </a:lnTo>
                        <a:lnTo>
                          <a:pt x="442490" y="769932"/>
                        </a:lnTo>
                        <a:lnTo>
                          <a:pt x="1" y="602471"/>
                        </a:lnTo>
                        <a:lnTo>
                          <a:pt x="1" y="167461"/>
                        </a:lnTo>
                        <a:lnTo>
                          <a:pt x="442489" y="0"/>
                        </a:lnTo>
                        <a:close/>
                      </a:path>
                    </a:pathLst>
                  </a:custGeom>
                  <a:blipFill dpi="0" rotWithShape="1">
                    <a:blip r:embed="rId35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</p:spPr>
                <p:style>
                  <a:lnRef idx="2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1"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119981" tIns="137910" rIns="119982" bIns="137909" numCol="1" spcCol="1270" anchor="ctr" anchorCtr="0">
                    <a:noAutofit/>
                  </a:bodyPr>
                  <a:lstStyle/>
                  <a:p>
                    <a:pPr marL="0" lvl="0" indent="0" algn="ctr" defTabSz="16002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endParaRPr lang="fr-FR" sz="3600" kern="1200"/>
                  </a:p>
                </p:txBody>
              </p:sp>
              <p:sp>
                <p:nvSpPr>
                  <p:cNvPr id="86" name="Forme libre : forme 85">
                    <a:extLst>
                      <a:ext uri="{FF2B5EF4-FFF2-40B4-BE49-F238E27FC236}">
                        <a16:creationId xmlns:a16="http://schemas.microsoft.com/office/drawing/2014/main" id="{0BFD44AB-6312-42D3-978F-721A8A673C8C}"/>
                      </a:ext>
                    </a:extLst>
                  </p:cNvPr>
                  <p:cNvSpPr/>
                  <p:nvPr/>
                </p:nvSpPr>
                <p:spPr>
                  <a:xfrm>
                    <a:off x="853970" y="4529140"/>
                    <a:ext cx="769933" cy="884980"/>
                  </a:xfrm>
                  <a:custGeom>
                    <a:avLst/>
                    <a:gdLst>
                      <a:gd name="connsiteX0" fmla="*/ 0 w 884979"/>
                      <a:gd name="connsiteY0" fmla="*/ 384966 h 769932"/>
                      <a:gd name="connsiteX1" fmla="*/ 192483 w 884979"/>
                      <a:gd name="connsiteY1" fmla="*/ 0 h 769932"/>
                      <a:gd name="connsiteX2" fmla="*/ 692496 w 884979"/>
                      <a:gd name="connsiteY2" fmla="*/ 0 h 769932"/>
                      <a:gd name="connsiteX3" fmla="*/ 884979 w 884979"/>
                      <a:gd name="connsiteY3" fmla="*/ 384966 h 769932"/>
                      <a:gd name="connsiteX4" fmla="*/ 692496 w 884979"/>
                      <a:gd name="connsiteY4" fmla="*/ 769932 h 769932"/>
                      <a:gd name="connsiteX5" fmla="*/ 192483 w 884979"/>
                      <a:gd name="connsiteY5" fmla="*/ 769932 h 769932"/>
                      <a:gd name="connsiteX6" fmla="*/ 0 w 884979"/>
                      <a:gd name="connsiteY6" fmla="*/ 384966 h 769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84979" h="769932">
                        <a:moveTo>
                          <a:pt x="442489" y="0"/>
                        </a:moveTo>
                        <a:lnTo>
                          <a:pt x="884978" y="167461"/>
                        </a:lnTo>
                        <a:lnTo>
                          <a:pt x="884978" y="602471"/>
                        </a:lnTo>
                        <a:lnTo>
                          <a:pt x="442490" y="769932"/>
                        </a:lnTo>
                        <a:lnTo>
                          <a:pt x="1" y="602471"/>
                        </a:lnTo>
                        <a:lnTo>
                          <a:pt x="1" y="167461"/>
                        </a:lnTo>
                        <a:lnTo>
                          <a:pt x="442489" y="0"/>
                        </a:lnTo>
                        <a:close/>
                      </a:path>
                    </a:pathLst>
                  </a:custGeom>
                  <a:solidFill>
                    <a:schemeClr val="accent1">
                      <a:lumMod val="20000"/>
                      <a:lumOff val="80000"/>
                    </a:schemeClr>
                  </a:solidFill>
                </p:spPr>
                <p:style>
                  <a:lnRef idx="2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1"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226661" tIns="244590" rIns="226662" bIns="244589" numCol="1" spcCol="1270" anchor="ctr" anchorCtr="0">
                    <a:noAutofit/>
                  </a:bodyPr>
                  <a:lstStyle/>
                  <a:p>
                    <a:pPr marL="0" lvl="0" indent="0" algn="ctr" defTabSz="12446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endParaRPr lang="fr-FR" sz="2800" kern="1200" dirty="0"/>
                  </a:p>
                </p:txBody>
              </p:sp>
              <p:sp>
                <p:nvSpPr>
                  <p:cNvPr id="87" name="Rectangle 86">
                    <a:extLst>
                      <a:ext uri="{FF2B5EF4-FFF2-40B4-BE49-F238E27FC236}">
                        <a16:creationId xmlns:a16="http://schemas.microsoft.com/office/drawing/2014/main" id="{3CCB3A2C-C320-49D6-970C-C008CAAB92FA}"/>
                      </a:ext>
                    </a:extLst>
                  </p:cNvPr>
                  <p:cNvSpPr/>
                  <p:nvPr/>
                </p:nvSpPr>
                <p:spPr>
                  <a:xfrm>
                    <a:off x="-133666" y="4706136"/>
                    <a:ext cx="955777" cy="530987"/>
                  </a:xfrm>
                  <a:prstGeom prst="rect">
                    <a:avLst/>
                  </a:prstGeom>
                </p:spPr>
                <p:style>
                  <a:lnRef idx="0">
                    <a:schemeClr val="dk1">
                      <a:alpha val="0"/>
                      <a:hueOff val="0"/>
                      <a:satOff val="0"/>
                      <a:lumOff val="0"/>
                      <a:alphaOff val="0"/>
                    </a:schemeClr>
                  </a:lnRef>
                  <a:fillRef idx="0">
                    <a:schemeClr val="lt1">
                      <a:alpha val="0"/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lt1">
                      <a:alpha val="0"/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tx1">
                      <a:hueOff val="0"/>
                      <a:satOff val="0"/>
                      <a:lumOff val="0"/>
                      <a:alphaOff val="0"/>
                    </a:schemeClr>
                  </a:fontRef>
                </p:style>
              </p:sp>
              <p:sp>
                <p:nvSpPr>
                  <p:cNvPr id="88" name="Forme libre : forme 87">
                    <a:extLst>
                      <a:ext uri="{FF2B5EF4-FFF2-40B4-BE49-F238E27FC236}">
                        <a16:creationId xmlns:a16="http://schemas.microsoft.com/office/drawing/2014/main" id="{F6EC219D-3BD8-4DFE-922F-6828CB0FD4C9}"/>
                      </a:ext>
                    </a:extLst>
                  </p:cNvPr>
                  <p:cNvSpPr/>
                  <p:nvPr/>
                </p:nvSpPr>
                <p:spPr>
                  <a:xfrm>
                    <a:off x="1685497" y="4529140"/>
                    <a:ext cx="769933" cy="884980"/>
                  </a:xfrm>
                  <a:custGeom>
                    <a:avLst/>
                    <a:gdLst>
                      <a:gd name="connsiteX0" fmla="*/ 0 w 884979"/>
                      <a:gd name="connsiteY0" fmla="*/ 384966 h 769932"/>
                      <a:gd name="connsiteX1" fmla="*/ 192483 w 884979"/>
                      <a:gd name="connsiteY1" fmla="*/ 0 h 769932"/>
                      <a:gd name="connsiteX2" fmla="*/ 692496 w 884979"/>
                      <a:gd name="connsiteY2" fmla="*/ 0 h 769932"/>
                      <a:gd name="connsiteX3" fmla="*/ 884979 w 884979"/>
                      <a:gd name="connsiteY3" fmla="*/ 384966 h 769932"/>
                      <a:gd name="connsiteX4" fmla="*/ 692496 w 884979"/>
                      <a:gd name="connsiteY4" fmla="*/ 769932 h 769932"/>
                      <a:gd name="connsiteX5" fmla="*/ 192483 w 884979"/>
                      <a:gd name="connsiteY5" fmla="*/ 769932 h 769932"/>
                      <a:gd name="connsiteX6" fmla="*/ 0 w 884979"/>
                      <a:gd name="connsiteY6" fmla="*/ 384966 h 769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84979" h="769932">
                        <a:moveTo>
                          <a:pt x="442489" y="0"/>
                        </a:moveTo>
                        <a:lnTo>
                          <a:pt x="884978" y="167461"/>
                        </a:lnTo>
                        <a:lnTo>
                          <a:pt x="884978" y="602471"/>
                        </a:lnTo>
                        <a:lnTo>
                          <a:pt x="442490" y="769932"/>
                        </a:lnTo>
                        <a:lnTo>
                          <a:pt x="1" y="602471"/>
                        </a:lnTo>
                        <a:lnTo>
                          <a:pt x="1" y="167461"/>
                        </a:lnTo>
                        <a:lnTo>
                          <a:pt x="442489" y="0"/>
                        </a:lnTo>
                        <a:close/>
                      </a:path>
                    </a:pathLst>
                  </a:custGeom>
                  <a:blipFill dpi="0" rotWithShape="1">
                    <a:blip r:embed="rId3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 l="1" t="-1" r="-1752" b="-9526"/>
                    </a:stretch>
                  </a:blipFill>
                </p:spPr>
                <p:style>
                  <a:lnRef idx="2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1"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119981" tIns="137910" rIns="119982" bIns="137909" numCol="1" spcCol="1270" anchor="ctr" anchorCtr="0">
                    <a:noAutofit/>
                  </a:bodyPr>
                  <a:lstStyle/>
                  <a:p>
                    <a:pPr marL="0" lvl="0" indent="0" algn="ctr" defTabSz="16002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endParaRPr lang="fr-FR" sz="3600" kern="1200"/>
                  </a:p>
                </p:txBody>
              </p:sp>
            </p:grpSp>
            <p:sp>
              <p:nvSpPr>
                <p:cNvPr id="89" name="Forme libre : forme 88">
                  <a:extLst>
                    <a:ext uri="{FF2B5EF4-FFF2-40B4-BE49-F238E27FC236}">
                      <a16:creationId xmlns:a16="http://schemas.microsoft.com/office/drawing/2014/main" id="{F89884A1-17A8-446B-A31B-1E4631F99D95}"/>
                    </a:ext>
                  </a:extLst>
                </p:cNvPr>
                <p:cNvSpPr/>
                <p:nvPr/>
              </p:nvSpPr>
              <p:spPr>
                <a:xfrm>
                  <a:off x="5443798" y="4514221"/>
                  <a:ext cx="769933" cy="743380"/>
                </a:xfrm>
                <a:custGeom>
                  <a:avLst/>
                  <a:gdLst>
                    <a:gd name="connsiteX0" fmla="*/ 0 w 884979"/>
                    <a:gd name="connsiteY0" fmla="*/ 384966 h 769932"/>
                    <a:gd name="connsiteX1" fmla="*/ 192483 w 884979"/>
                    <a:gd name="connsiteY1" fmla="*/ 0 h 769932"/>
                    <a:gd name="connsiteX2" fmla="*/ 692496 w 884979"/>
                    <a:gd name="connsiteY2" fmla="*/ 0 h 769932"/>
                    <a:gd name="connsiteX3" fmla="*/ 884979 w 884979"/>
                    <a:gd name="connsiteY3" fmla="*/ 384966 h 769932"/>
                    <a:gd name="connsiteX4" fmla="*/ 692496 w 884979"/>
                    <a:gd name="connsiteY4" fmla="*/ 769932 h 769932"/>
                    <a:gd name="connsiteX5" fmla="*/ 192483 w 884979"/>
                    <a:gd name="connsiteY5" fmla="*/ 769932 h 769932"/>
                    <a:gd name="connsiteX6" fmla="*/ 0 w 884979"/>
                    <a:gd name="connsiteY6" fmla="*/ 384966 h 7699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84979" h="769932">
                      <a:moveTo>
                        <a:pt x="442489" y="0"/>
                      </a:moveTo>
                      <a:lnTo>
                        <a:pt x="884978" y="167461"/>
                      </a:lnTo>
                      <a:lnTo>
                        <a:pt x="884978" y="602471"/>
                      </a:lnTo>
                      <a:lnTo>
                        <a:pt x="442490" y="769932"/>
                      </a:lnTo>
                      <a:lnTo>
                        <a:pt x="1" y="602471"/>
                      </a:lnTo>
                      <a:lnTo>
                        <a:pt x="1" y="167461"/>
                      </a:lnTo>
                      <a:lnTo>
                        <a:pt x="442489" y="0"/>
                      </a:lnTo>
                      <a:close/>
                    </a:path>
                  </a:pathLst>
                </a:custGeom>
                <a:blipFill dpi="0" rotWithShape="1">
                  <a:blip r:embed="rId37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square" lIns="165701" tIns="183630" rIns="165702" bIns="183629" numCol="1" spcCol="1270" anchor="ctr" anchorCtr="0">
                  <a:noAutofit/>
                </a:bodyPr>
                <a:lstStyle/>
                <a:p>
                  <a:pPr marL="0" lvl="0" indent="0" algn="ctr" defTabSz="5334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endParaRPr lang="fr-FR" sz="1200" kern="1200" dirty="0"/>
                </a:p>
              </p:txBody>
            </p:sp>
          </p:grpSp>
          <p:grpSp>
            <p:nvGrpSpPr>
              <p:cNvPr id="90" name="Groupe 89">
                <a:extLst>
                  <a:ext uri="{FF2B5EF4-FFF2-40B4-BE49-F238E27FC236}">
                    <a16:creationId xmlns:a16="http://schemas.microsoft.com/office/drawing/2014/main" id="{1AB5E606-D910-41B1-8DEB-9C13219F0084}"/>
                  </a:ext>
                </a:extLst>
              </p:cNvPr>
              <p:cNvGrpSpPr/>
              <p:nvPr/>
            </p:nvGrpSpPr>
            <p:grpSpPr>
              <a:xfrm>
                <a:off x="8612597" y="2614168"/>
                <a:ext cx="3185924" cy="2636322"/>
                <a:chOff x="-133666" y="2275629"/>
                <a:chExt cx="3185924" cy="3138491"/>
              </a:xfrm>
            </p:grpSpPr>
            <p:sp>
              <p:nvSpPr>
                <p:cNvPr id="92" name="Rectangle 91">
                  <a:extLst>
                    <a:ext uri="{FF2B5EF4-FFF2-40B4-BE49-F238E27FC236}">
                      <a16:creationId xmlns:a16="http://schemas.microsoft.com/office/drawing/2014/main" id="{605180B1-6B40-40F2-BE26-508ECC51BD43}"/>
                    </a:ext>
                  </a:extLst>
                </p:cNvPr>
                <p:cNvSpPr/>
                <p:nvPr/>
              </p:nvSpPr>
              <p:spPr>
                <a:xfrm>
                  <a:off x="2064622" y="2452625"/>
                  <a:ext cx="987636" cy="530987"/>
                </a:xfrm>
                <a:prstGeom prst="rect">
                  <a:avLst/>
                </a:prstGeom>
              </p:spPr>
              <p:style>
                <a:lnRef idx="0">
                  <a:schemeClr val="dk1">
                    <a:alpha val="0"/>
                    <a:hueOff val="0"/>
                    <a:satOff val="0"/>
                    <a:lumOff val="0"/>
                    <a:alphaOff val="0"/>
                  </a:schemeClr>
                </a:lnRef>
                <a:fillRef idx="0">
                  <a:schemeClr val="lt1">
                    <a:alpha val="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lt1">
                    <a:alpha val="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tx1">
                    <a:hueOff val="0"/>
                    <a:satOff val="0"/>
                    <a:lumOff val="0"/>
                    <a:alphaOff val="0"/>
                  </a:schemeClr>
                </a:fontRef>
              </p:style>
            </p:sp>
            <p:sp>
              <p:nvSpPr>
                <p:cNvPr id="93" name="Forme libre : forme 92">
                  <a:extLst>
                    <a:ext uri="{FF2B5EF4-FFF2-40B4-BE49-F238E27FC236}">
                      <a16:creationId xmlns:a16="http://schemas.microsoft.com/office/drawing/2014/main" id="{07570B7D-1662-4303-BFE7-F9A673E43DF6}"/>
                    </a:ext>
                  </a:extLst>
                </p:cNvPr>
                <p:cNvSpPr/>
                <p:nvPr/>
              </p:nvSpPr>
              <p:spPr>
                <a:xfrm>
                  <a:off x="439800" y="2275629"/>
                  <a:ext cx="769933" cy="884980"/>
                </a:xfrm>
                <a:custGeom>
                  <a:avLst/>
                  <a:gdLst>
                    <a:gd name="connsiteX0" fmla="*/ 0 w 884979"/>
                    <a:gd name="connsiteY0" fmla="*/ 384966 h 769932"/>
                    <a:gd name="connsiteX1" fmla="*/ 192483 w 884979"/>
                    <a:gd name="connsiteY1" fmla="*/ 0 h 769932"/>
                    <a:gd name="connsiteX2" fmla="*/ 692496 w 884979"/>
                    <a:gd name="connsiteY2" fmla="*/ 0 h 769932"/>
                    <a:gd name="connsiteX3" fmla="*/ 884979 w 884979"/>
                    <a:gd name="connsiteY3" fmla="*/ 384966 h 769932"/>
                    <a:gd name="connsiteX4" fmla="*/ 692496 w 884979"/>
                    <a:gd name="connsiteY4" fmla="*/ 769932 h 769932"/>
                    <a:gd name="connsiteX5" fmla="*/ 192483 w 884979"/>
                    <a:gd name="connsiteY5" fmla="*/ 769932 h 769932"/>
                    <a:gd name="connsiteX6" fmla="*/ 0 w 884979"/>
                    <a:gd name="connsiteY6" fmla="*/ 384966 h 7699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84979" h="769932">
                      <a:moveTo>
                        <a:pt x="442489" y="0"/>
                      </a:moveTo>
                      <a:lnTo>
                        <a:pt x="884978" y="167461"/>
                      </a:lnTo>
                      <a:lnTo>
                        <a:pt x="884978" y="602471"/>
                      </a:lnTo>
                      <a:lnTo>
                        <a:pt x="442490" y="769932"/>
                      </a:lnTo>
                      <a:lnTo>
                        <a:pt x="1" y="602471"/>
                      </a:lnTo>
                      <a:lnTo>
                        <a:pt x="1" y="167461"/>
                      </a:lnTo>
                      <a:lnTo>
                        <a:pt x="442489" y="0"/>
                      </a:lnTo>
                      <a:close/>
                    </a:path>
                  </a:pathLst>
                </a:custGeom>
                <a:blipFill dpi="0" rotWithShape="1">
                  <a:blip r:embed="rId3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 l="-16396" t="3619" r="-402" b="-11003"/>
                  </a:stretch>
                </a:blipFill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square" lIns="119981" tIns="137910" rIns="119982" bIns="137909" numCol="1" spcCol="1270" anchor="ctr" anchorCtr="0">
                  <a:noAutofit/>
                </a:bodyPr>
                <a:lstStyle/>
                <a:p>
                  <a:pPr marL="0" lvl="0" indent="0" algn="ctr" defTabSz="16002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fr-FR" sz="3600" kern="1200" dirty="0"/>
                    <a:t>          </a:t>
                  </a:r>
                </a:p>
              </p:txBody>
            </p:sp>
            <p:sp>
              <p:nvSpPr>
                <p:cNvPr id="94" name="Forme libre : forme 93">
                  <a:extLst>
                    <a:ext uri="{FF2B5EF4-FFF2-40B4-BE49-F238E27FC236}">
                      <a16:creationId xmlns:a16="http://schemas.microsoft.com/office/drawing/2014/main" id="{74219E1E-FA5F-48E6-A085-49BCDF07FF5F}"/>
                    </a:ext>
                  </a:extLst>
                </p:cNvPr>
                <p:cNvSpPr/>
                <p:nvPr/>
              </p:nvSpPr>
              <p:spPr>
                <a:xfrm>
                  <a:off x="853970" y="3026799"/>
                  <a:ext cx="769933" cy="884980"/>
                </a:xfrm>
                <a:custGeom>
                  <a:avLst/>
                  <a:gdLst>
                    <a:gd name="connsiteX0" fmla="*/ 0 w 884979"/>
                    <a:gd name="connsiteY0" fmla="*/ 384966 h 769932"/>
                    <a:gd name="connsiteX1" fmla="*/ 192483 w 884979"/>
                    <a:gd name="connsiteY1" fmla="*/ 0 h 769932"/>
                    <a:gd name="connsiteX2" fmla="*/ 692496 w 884979"/>
                    <a:gd name="connsiteY2" fmla="*/ 0 h 769932"/>
                    <a:gd name="connsiteX3" fmla="*/ 884979 w 884979"/>
                    <a:gd name="connsiteY3" fmla="*/ 384966 h 769932"/>
                    <a:gd name="connsiteX4" fmla="*/ 692496 w 884979"/>
                    <a:gd name="connsiteY4" fmla="*/ 769932 h 769932"/>
                    <a:gd name="connsiteX5" fmla="*/ 192483 w 884979"/>
                    <a:gd name="connsiteY5" fmla="*/ 769932 h 769932"/>
                    <a:gd name="connsiteX6" fmla="*/ 0 w 884979"/>
                    <a:gd name="connsiteY6" fmla="*/ 384966 h 7699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84979" h="769932">
                      <a:moveTo>
                        <a:pt x="442489" y="0"/>
                      </a:moveTo>
                      <a:lnTo>
                        <a:pt x="884978" y="167461"/>
                      </a:lnTo>
                      <a:lnTo>
                        <a:pt x="884978" y="602471"/>
                      </a:lnTo>
                      <a:lnTo>
                        <a:pt x="442490" y="769932"/>
                      </a:lnTo>
                      <a:lnTo>
                        <a:pt x="1" y="602471"/>
                      </a:lnTo>
                      <a:lnTo>
                        <a:pt x="1" y="167461"/>
                      </a:lnTo>
                      <a:lnTo>
                        <a:pt x="442489" y="0"/>
                      </a:lnTo>
                      <a:close/>
                    </a:path>
                  </a:pathLst>
                </a:custGeom>
                <a:blipFill dpi="0" rotWithShape="1">
                  <a:blip r:embed="rId39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 l="-6961" t="-658" r="-998" b="-13366"/>
                  </a:stretch>
                </a:blipFill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square" lIns="165701" tIns="183630" rIns="165702" bIns="183629" numCol="1" spcCol="1270" anchor="ctr" anchorCtr="0">
                  <a:noAutofit/>
                </a:bodyPr>
                <a:lstStyle/>
                <a:p>
                  <a:pPr marL="0" lvl="0" indent="0" algn="ctr" defTabSz="5334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endParaRPr lang="fr-FR" sz="1200" kern="1200"/>
                </a:p>
              </p:txBody>
            </p:sp>
            <p:sp>
              <p:nvSpPr>
                <p:cNvPr id="95" name="Rectangle 94">
                  <a:extLst>
                    <a:ext uri="{FF2B5EF4-FFF2-40B4-BE49-F238E27FC236}">
                      <a16:creationId xmlns:a16="http://schemas.microsoft.com/office/drawing/2014/main" id="{C55E1D57-62C1-4796-81CB-1A44D5003C6D}"/>
                    </a:ext>
                  </a:extLst>
                </p:cNvPr>
                <p:cNvSpPr/>
                <p:nvPr/>
              </p:nvSpPr>
              <p:spPr>
                <a:xfrm>
                  <a:off x="-133666" y="3203795"/>
                  <a:ext cx="955777" cy="530987"/>
                </a:xfrm>
                <a:prstGeom prst="rect">
                  <a:avLst/>
                </a:prstGeom>
              </p:spPr>
              <p:style>
                <a:lnRef idx="0">
                  <a:schemeClr val="dk1">
                    <a:alpha val="0"/>
                    <a:hueOff val="0"/>
                    <a:satOff val="0"/>
                    <a:lumOff val="0"/>
                    <a:alphaOff val="0"/>
                  </a:schemeClr>
                </a:lnRef>
                <a:fillRef idx="0">
                  <a:schemeClr val="lt1">
                    <a:alpha val="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lt1">
                    <a:alpha val="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tx1">
                    <a:hueOff val="0"/>
                    <a:satOff val="0"/>
                    <a:lumOff val="0"/>
                    <a:alphaOff val="0"/>
                  </a:schemeClr>
                </a:fontRef>
              </p:style>
            </p:sp>
            <p:sp>
              <p:nvSpPr>
                <p:cNvPr id="98" name="Rectangle 97">
                  <a:extLst>
                    <a:ext uri="{FF2B5EF4-FFF2-40B4-BE49-F238E27FC236}">
                      <a16:creationId xmlns:a16="http://schemas.microsoft.com/office/drawing/2014/main" id="{9E1A1DC8-7B3C-4AF3-9790-834455249256}"/>
                    </a:ext>
                  </a:extLst>
                </p:cNvPr>
                <p:cNvSpPr/>
                <p:nvPr/>
              </p:nvSpPr>
              <p:spPr>
                <a:xfrm>
                  <a:off x="2064622" y="3954966"/>
                  <a:ext cx="987636" cy="530987"/>
                </a:xfrm>
                <a:prstGeom prst="rect">
                  <a:avLst/>
                </a:prstGeom>
              </p:spPr>
              <p:style>
                <a:lnRef idx="0">
                  <a:schemeClr val="dk1">
                    <a:alpha val="0"/>
                    <a:hueOff val="0"/>
                    <a:satOff val="0"/>
                    <a:lumOff val="0"/>
                    <a:alphaOff val="0"/>
                  </a:schemeClr>
                </a:lnRef>
                <a:fillRef idx="0">
                  <a:schemeClr val="lt1">
                    <a:alpha val="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lt1">
                    <a:alpha val="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tx1">
                    <a:hueOff val="0"/>
                    <a:satOff val="0"/>
                    <a:lumOff val="0"/>
                    <a:alphaOff val="0"/>
                  </a:schemeClr>
                </a:fontRef>
              </p:style>
            </p:sp>
            <p:sp>
              <p:nvSpPr>
                <p:cNvPr id="99" name="Forme libre : forme 98">
                  <a:extLst>
                    <a:ext uri="{FF2B5EF4-FFF2-40B4-BE49-F238E27FC236}">
                      <a16:creationId xmlns:a16="http://schemas.microsoft.com/office/drawing/2014/main" id="{B8E0388B-2D28-44C8-BF77-DEA89B465074}"/>
                    </a:ext>
                  </a:extLst>
                </p:cNvPr>
                <p:cNvSpPr/>
                <p:nvPr/>
              </p:nvSpPr>
              <p:spPr>
                <a:xfrm>
                  <a:off x="439800" y="3777969"/>
                  <a:ext cx="769933" cy="884980"/>
                </a:xfrm>
                <a:custGeom>
                  <a:avLst/>
                  <a:gdLst>
                    <a:gd name="connsiteX0" fmla="*/ 0 w 884979"/>
                    <a:gd name="connsiteY0" fmla="*/ 384966 h 769932"/>
                    <a:gd name="connsiteX1" fmla="*/ 192483 w 884979"/>
                    <a:gd name="connsiteY1" fmla="*/ 0 h 769932"/>
                    <a:gd name="connsiteX2" fmla="*/ 692496 w 884979"/>
                    <a:gd name="connsiteY2" fmla="*/ 0 h 769932"/>
                    <a:gd name="connsiteX3" fmla="*/ 884979 w 884979"/>
                    <a:gd name="connsiteY3" fmla="*/ 384966 h 769932"/>
                    <a:gd name="connsiteX4" fmla="*/ 692496 w 884979"/>
                    <a:gd name="connsiteY4" fmla="*/ 769932 h 769932"/>
                    <a:gd name="connsiteX5" fmla="*/ 192483 w 884979"/>
                    <a:gd name="connsiteY5" fmla="*/ 769932 h 769932"/>
                    <a:gd name="connsiteX6" fmla="*/ 0 w 884979"/>
                    <a:gd name="connsiteY6" fmla="*/ 384966 h 7699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84979" h="769932">
                      <a:moveTo>
                        <a:pt x="442489" y="0"/>
                      </a:moveTo>
                      <a:lnTo>
                        <a:pt x="884978" y="167461"/>
                      </a:lnTo>
                      <a:lnTo>
                        <a:pt x="884978" y="602471"/>
                      </a:lnTo>
                      <a:lnTo>
                        <a:pt x="442490" y="769932"/>
                      </a:lnTo>
                      <a:lnTo>
                        <a:pt x="1" y="602471"/>
                      </a:lnTo>
                      <a:lnTo>
                        <a:pt x="1" y="167461"/>
                      </a:lnTo>
                      <a:lnTo>
                        <a:pt x="442489" y="0"/>
                      </a:lnTo>
                      <a:close/>
                    </a:path>
                  </a:pathLst>
                </a:custGeom>
                <a:solidFill>
                  <a:srgbClr val="DEEBF7"/>
                </a:solidFill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square" lIns="119981" tIns="137910" rIns="119982" bIns="137909" numCol="1" spcCol="1270" anchor="ctr" anchorCtr="0">
                  <a:noAutofit/>
                </a:bodyPr>
                <a:lstStyle/>
                <a:p>
                  <a:pPr marL="0" lvl="0" indent="0" algn="ctr" defTabSz="16002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endParaRPr lang="fr-FR" sz="3600" kern="1200"/>
                </a:p>
              </p:txBody>
            </p:sp>
            <p:sp>
              <p:nvSpPr>
                <p:cNvPr id="100" name="Forme libre : forme 99">
                  <a:extLst>
                    <a:ext uri="{FF2B5EF4-FFF2-40B4-BE49-F238E27FC236}">
                      <a16:creationId xmlns:a16="http://schemas.microsoft.com/office/drawing/2014/main" id="{F8E85F7C-6D89-421E-BA4F-4B0E36826582}"/>
                    </a:ext>
                  </a:extLst>
                </p:cNvPr>
                <p:cNvSpPr/>
                <p:nvPr/>
              </p:nvSpPr>
              <p:spPr>
                <a:xfrm>
                  <a:off x="853970" y="4529140"/>
                  <a:ext cx="769933" cy="884980"/>
                </a:xfrm>
                <a:custGeom>
                  <a:avLst/>
                  <a:gdLst>
                    <a:gd name="connsiteX0" fmla="*/ 0 w 884979"/>
                    <a:gd name="connsiteY0" fmla="*/ 384966 h 769932"/>
                    <a:gd name="connsiteX1" fmla="*/ 192483 w 884979"/>
                    <a:gd name="connsiteY1" fmla="*/ 0 h 769932"/>
                    <a:gd name="connsiteX2" fmla="*/ 692496 w 884979"/>
                    <a:gd name="connsiteY2" fmla="*/ 0 h 769932"/>
                    <a:gd name="connsiteX3" fmla="*/ 884979 w 884979"/>
                    <a:gd name="connsiteY3" fmla="*/ 384966 h 769932"/>
                    <a:gd name="connsiteX4" fmla="*/ 692496 w 884979"/>
                    <a:gd name="connsiteY4" fmla="*/ 769932 h 769932"/>
                    <a:gd name="connsiteX5" fmla="*/ 192483 w 884979"/>
                    <a:gd name="connsiteY5" fmla="*/ 769932 h 769932"/>
                    <a:gd name="connsiteX6" fmla="*/ 0 w 884979"/>
                    <a:gd name="connsiteY6" fmla="*/ 384966 h 7699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84979" h="769932">
                      <a:moveTo>
                        <a:pt x="442489" y="0"/>
                      </a:moveTo>
                      <a:lnTo>
                        <a:pt x="884978" y="167461"/>
                      </a:lnTo>
                      <a:lnTo>
                        <a:pt x="884978" y="602471"/>
                      </a:lnTo>
                      <a:lnTo>
                        <a:pt x="442490" y="769932"/>
                      </a:lnTo>
                      <a:lnTo>
                        <a:pt x="1" y="602471"/>
                      </a:lnTo>
                      <a:lnTo>
                        <a:pt x="1" y="167461"/>
                      </a:lnTo>
                      <a:lnTo>
                        <a:pt x="442489" y="0"/>
                      </a:lnTo>
                      <a:close/>
                    </a:path>
                  </a:pathLst>
                </a:custGeom>
                <a:blipFill dpi="0" rotWithShape="1">
                  <a:blip r:embed="rId4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 l="1" r="-108787" b="-36254"/>
                  </a:stretch>
                </a:blipFill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square" lIns="226661" tIns="244590" rIns="226662" bIns="244589" numCol="1" spcCol="1270" anchor="ctr" anchorCtr="0">
                  <a:noAutofit/>
                </a:bodyPr>
                <a:lstStyle/>
                <a:p>
                  <a:pPr marL="0" lvl="0" indent="0" algn="ctr" defTabSz="12446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endParaRPr lang="fr-FR" sz="2800" kern="1200" dirty="0"/>
                </a:p>
              </p:txBody>
            </p:sp>
            <p:sp>
              <p:nvSpPr>
                <p:cNvPr id="101" name="Rectangle 100">
                  <a:extLst>
                    <a:ext uri="{FF2B5EF4-FFF2-40B4-BE49-F238E27FC236}">
                      <a16:creationId xmlns:a16="http://schemas.microsoft.com/office/drawing/2014/main" id="{2632FAC2-F3C9-4DA2-8988-F1386CA997D6}"/>
                    </a:ext>
                  </a:extLst>
                </p:cNvPr>
                <p:cNvSpPr/>
                <p:nvPr/>
              </p:nvSpPr>
              <p:spPr>
                <a:xfrm>
                  <a:off x="-133666" y="4706136"/>
                  <a:ext cx="955777" cy="530987"/>
                </a:xfrm>
                <a:prstGeom prst="rect">
                  <a:avLst/>
                </a:prstGeom>
              </p:spPr>
              <p:style>
                <a:lnRef idx="0">
                  <a:schemeClr val="dk1">
                    <a:alpha val="0"/>
                    <a:hueOff val="0"/>
                    <a:satOff val="0"/>
                    <a:lumOff val="0"/>
                    <a:alphaOff val="0"/>
                  </a:schemeClr>
                </a:lnRef>
                <a:fillRef idx="0">
                  <a:schemeClr val="lt1">
                    <a:alpha val="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lt1">
                    <a:alpha val="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tx1">
                    <a:hueOff val="0"/>
                    <a:satOff val="0"/>
                    <a:lumOff val="0"/>
                    <a:alphaOff val="0"/>
                  </a:schemeClr>
                </a:fontRef>
              </p:style>
            </p:sp>
          </p:grpSp>
        </p:grpSp>
        <p:sp>
          <p:nvSpPr>
            <p:cNvPr id="96" name="Forme libre : forme 95">
              <a:extLst>
                <a:ext uri="{FF2B5EF4-FFF2-40B4-BE49-F238E27FC236}">
                  <a16:creationId xmlns:a16="http://schemas.microsoft.com/office/drawing/2014/main" id="{C9DB06A6-24AA-41DC-9779-48566E703872}"/>
                </a:ext>
              </a:extLst>
            </p:cNvPr>
            <p:cNvSpPr/>
            <p:nvPr/>
          </p:nvSpPr>
          <p:spPr>
            <a:xfrm>
              <a:off x="1693082" y="5139577"/>
              <a:ext cx="769933" cy="7433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26661" tIns="244590" rIns="226662" bIns="244589" numCol="1" spcCol="1270" anchor="ctr" anchorCtr="0">
              <a:noAutofit/>
            </a:bodyPr>
            <a:lstStyle/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2800" kern="1200" dirty="0"/>
            </a:p>
          </p:txBody>
        </p:sp>
        <p:sp>
          <p:nvSpPr>
            <p:cNvPr id="97" name="Forme libre : forme 96">
              <a:extLst>
                <a:ext uri="{FF2B5EF4-FFF2-40B4-BE49-F238E27FC236}">
                  <a16:creationId xmlns:a16="http://schemas.microsoft.com/office/drawing/2014/main" id="{581D4A48-D9CB-41D5-A905-33245FE00FE9}"/>
                </a:ext>
              </a:extLst>
            </p:cNvPr>
            <p:cNvSpPr/>
            <p:nvPr/>
          </p:nvSpPr>
          <p:spPr>
            <a:xfrm>
              <a:off x="2524609" y="5139577"/>
              <a:ext cx="769933" cy="7433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blipFill dpi="0" rotWithShape="1">
              <a:blip r:embed="rId4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t="-15133" r="-2284" b="-13219"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9981" tIns="137910" rIns="119982" bIns="137909" numCol="1" spcCol="1270" anchor="ctr" anchorCtr="0">
              <a:noAutofit/>
            </a:bodyPr>
            <a:lstStyle/>
            <a:p>
              <a:pPr marL="0" lvl="0" indent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3600" kern="1200"/>
            </a:p>
          </p:txBody>
        </p:sp>
        <p:sp>
          <p:nvSpPr>
            <p:cNvPr id="102" name="Forme libre : forme 101">
              <a:extLst>
                <a:ext uri="{FF2B5EF4-FFF2-40B4-BE49-F238E27FC236}">
                  <a16:creationId xmlns:a16="http://schemas.microsoft.com/office/drawing/2014/main" id="{65F623B3-4661-4EEC-862E-C1CC578D10C5}"/>
                </a:ext>
              </a:extLst>
            </p:cNvPr>
            <p:cNvSpPr/>
            <p:nvPr/>
          </p:nvSpPr>
          <p:spPr>
            <a:xfrm>
              <a:off x="3373722" y="5139577"/>
              <a:ext cx="769933" cy="7433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26661" tIns="244590" rIns="226662" bIns="244589" numCol="1" spcCol="1270" anchor="ctr" anchorCtr="0">
              <a:noAutofit/>
            </a:bodyPr>
            <a:lstStyle/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2800" kern="1200" dirty="0"/>
            </a:p>
          </p:txBody>
        </p:sp>
        <p:sp>
          <p:nvSpPr>
            <p:cNvPr id="103" name="Forme libre : forme 102">
              <a:extLst>
                <a:ext uri="{FF2B5EF4-FFF2-40B4-BE49-F238E27FC236}">
                  <a16:creationId xmlns:a16="http://schemas.microsoft.com/office/drawing/2014/main" id="{CE6FB938-A63A-4EDE-98AB-AFF86EE95A9B}"/>
                </a:ext>
              </a:extLst>
            </p:cNvPr>
            <p:cNvSpPr/>
            <p:nvPr/>
          </p:nvSpPr>
          <p:spPr>
            <a:xfrm>
              <a:off x="4205249" y="5139577"/>
              <a:ext cx="769933" cy="7433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blipFill dpi="0" rotWithShape="1">
              <a:blip r:embed="rId4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2" t="-956" r="-3683" b="-10619"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9981" tIns="137910" rIns="119982" bIns="137909" numCol="1" spcCol="1270" anchor="ctr" anchorCtr="0">
              <a:noAutofit/>
            </a:bodyPr>
            <a:lstStyle/>
            <a:p>
              <a:pPr marL="0" lvl="0" indent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3600" kern="1200" dirty="0"/>
            </a:p>
          </p:txBody>
        </p:sp>
        <p:sp>
          <p:nvSpPr>
            <p:cNvPr id="104" name="Forme libre : forme 103">
              <a:extLst>
                <a:ext uri="{FF2B5EF4-FFF2-40B4-BE49-F238E27FC236}">
                  <a16:creationId xmlns:a16="http://schemas.microsoft.com/office/drawing/2014/main" id="{B398C697-FDDA-4E35-B17B-4EAA593E2A74}"/>
                </a:ext>
              </a:extLst>
            </p:cNvPr>
            <p:cNvSpPr/>
            <p:nvPr/>
          </p:nvSpPr>
          <p:spPr>
            <a:xfrm>
              <a:off x="5880535" y="5139577"/>
              <a:ext cx="769933" cy="7433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blipFill dpi="0" rotWithShape="1">
              <a:blip r:embed="rId4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439" t="-21710" r="-1091" b="-25994"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26661" tIns="244590" rIns="226662" bIns="244589" numCol="1" spcCol="1270" anchor="ctr" anchorCtr="0">
              <a:noAutofit/>
            </a:bodyPr>
            <a:lstStyle/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2800" kern="1200" dirty="0"/>
            </a:p>
          </p:txBody>
        </p:sp>
        <p:sp>
          <p:nvSpPr>
            <p:cNvPr id="105" name="Forme libre : forme 104">
              <a:extLst>
                <a:ext uri="{FF2B5EF4-FFF2-40B4-BE49-F238E27FC236}">
                  <a16:creationId xmlns:a16="http://schemas.microsoft.com/office/drawing/2014/main" id="{4840E205-804A-49FE-889E-C343F80E9A5B}"/>
                </a:ext>
              </a:extLst>
            </p:cNvPr>
            <p:cNvSpPr/>
            <p:nvPr/>
          </p:nvSpPr>
          <p:spPr>
            <a:xfrm>
              <a:off x="6712062" y="5139577"/>
              <a:ext cx="769933" cy="7433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9981" tIns="137910" rIns="119982" bIns="137909" numCol="1" spcCol="1270" anchor="ctr" anchorCtr="0">
              <a:noAutofit/>
            </a:bodyPr>
            <a:lstStyle/>
            <a:p>
              <a:pPr marL="0" lvl="0" indent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3600" kern="1200"/>
            </a:p>
          </p:txBody>
        </p:sp>
        <p:sp>
          <p:nvSpPr>
            <p:cNvPr id="106" name="Forme libre : forme 105">
              <a:extLst>
                <a:ext uri="{FF2B5EF4-FFF2-40B4-BE49-F238E27FC236}">
                  <a16:creationId xmlns:a16="http://schemas.microsoft.com/office/drawing/2014/main" id="{2AEF66C0-FF33-4E16-90DF-CF08B6E9D2FB}"/>
                </a:ext>
              </a:extLst>
            </p:cNvPr>
            <p:cNvSpPr/>
            <p:nvPr/>
          </p:nvSpPr>
          <p:spPr>
            <a:xfrm>
              <a:off x="7543271" y="5139577"/>
              <a:ext cx="769933" cy="7433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blipFill dpi="0" rotWithShape="1">
              <a:blip r:embed="rId4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537" t="-10435" r="-1663" b="-8521"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26661" tIns="244590" rIns="226662" bIns="244589" numCol="1" spcCol="1270" anchor="ctr" anchorCtr="0">
              <a:noAutofit/>
            </a:bodyPr>
            <a:lstStyle/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2800" kern="1200" dirty="0"/>
            </a:p>
          </p:txBody>
        </p:sp>
        <p:sp>
          <p:nvSpPr>
            <p:cNvPr id="107" name="Forme libre : forme 106">
              <a:extLst>
                <a:ext uri="{FF2B5EF4-FFF2-40B4-BE49-F238E27FC236}">
                  <a16:creationId xmlns:a16="http://schemas.microsoft.com/office/drawing/2014/main" id="{C25E71C0-3F8F-4D8B-83F9-AB08B7319297}"/>
                </a:ext>
              </a:extLst>
            </p:cNvPr>
            <p:cNvSpPr/>
            <p:nvPr/>
          </p:nvSpPr>
          <p:spPr>
            <a:xfrm>
              <a:off x="8374798" y="5139577"/>
              <a:ext cx="769933" cy="7433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blipFill dpi="0" rotWithShape="1">
              <a:blip r:embed="rId4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18250" t="-8307" r="-20835" b="-30778"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9981" tIns="137910" rIns="119982" bIns="137909" numCol="1" spcCol="1270" anchor="ctr" anchorCtr="0">
              <a:noAutofit/>
            </a:bodyPr>
            <a:lstStyle/>
            <a:p>
              <a:pPr marL="0" lvl="0" indent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3600" kern="1200"/>
            </a:p>
          </p:txBody>
        </p:sp>
        <p:sp>
          <p:nvSpPr>
            <p:cNvPr id="108" name="Forme libre : forme 107">
              <a:extLst>
                <a:ext uri="{FF2B5EF4-FFF2-40B4-BE49-F238E27FC236}">
                  <a16:creationId xmlns:a16="http://schemas.microsoft.com/office/drawing/2014/main" id="{3F25A102-C5BD-4D18-87AC-1C50FBB38A0D}"/>
                </a:ext>
              </a:extLst>
            </p:cNvPr>
            <p:cNvSpPr/>
            <p:nvPr/>
          </p:nvSpPr>
          <p:spPr>
            <a:xfrm>
              <a:off x="46271" y="5139577"/>
              <a:ext cx="769933" cy="7433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26661" tIns="244590" rIns="226662" bIns="244589" numCol="1" spcCol="1270" anchor="ctr" anchorCtr="0">
              <a:noAutofit/>
            </a:bodyPr>
            <a:lstStyle/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2800" kern="1200" dirty="0"/>
            </a:p>
          </p:txBody>
        </p:sp>
        <p:sp>
          <p:nvSpPr>
            <p:cNvPr id="109" name="Forme libre : forme 108">
              <a:extLst>
                <a:ext uri="{FF2B5EF4-FFF2-40B4-BE49-F238E27FC236}">
                  <a16:creationId xmlns:a16="http://schemas.microsoft.com/office/drawing/2014/main" id="{565D359C-00F2-479B-93BF-B9D37742170B}"/>
                </a:ext>
              </a:extLst>
            </p:cNvPr>
            <p:cNvSpPr/>
            <p:nvPr/>
          </p:nvSpPr>
          <p:spPr>
            <a:xfrm>
              <a:off x="877798" y="5139577"/>
              <a:ext cx="769933" cy="7433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blipFill dpi="0" rotWithShape="1">
              <a:blip r:embed="rId4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1303" t="-16904" r="-3805" b="-5710"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9981" tIns="137910" rIns="119982" bIns="137909" numCol="1" spcCol="1270" anchor="ctr" anchorCtr="0">
              <a:noAutofit/>
            </a:bodyPr>
            <a:lstStyle/>
            <a:p>
              <a:pPr marL="0" lvl="0" indent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3600" kern="1200"/>
            </a:p>
          </p:txBody>
        </p:sp>
        <p:sp>
          <p:nvSpPr>
            <p:cNvPr id="110" name="Forme libre : forme 109">
              <a:extLst>
                <a:ext uri="{FF2B5EF4-FFF2-40B4-BE49-F238E27FC236}">
                  <a16:creationId xmlns:a16="http://schemas.microsoft.com/office/drawing/2014/main" id="{9E0EE561-373D-4587-973E-A7CEC69F75AD}"/>
                </a:ext>
              </a:extLst>
            </p:cNvPr>
            <p:cNvSpPr/>
            <p:nvPr/>
          </p:nvSpPr>
          <p:spPr>
            <a:xfrm>
              <a:off x="5032960" y="5139576"/>
              <a:ext cx="769933" cy="7433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blipFill dpi="0" rotWithShape="1">
              <a:blip r:embed="rId4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r="-2085" b="-15675"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65701" tIns="183630" rIns="165702" bIns="183629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1200" kern="1200" dirty="0"/>
            </a:p>
          </p:txBody>
        </p:sp>
        <p:sp>
          <p:nvSpPr>
            <p:cNvPr id="111" name="Forme libre : forme 110">
              <a:extLst>
                <a:ext uri="{FF2B5EF4-FFF2-40B4-BE49-F238E27FC236}">
                  <a16:creationId xmlns:a16="http://schemas.microsoft.com/office/drawing/2014/main" id="{43F28919-DFBB-4244-8262-254DDA477DF0}"/>
                </a:ext>
              </a:extLst>
            </p:cNvPr>
            <p:cNvSpPr/>
            <p:nvPr/>
          </p:nvSpPr>
          <p:spPr>
            <a:xfrm>
              <a:off x="9189395" y="5132465"/>
              <a:ext cx="769933" cy="7433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solidFill>
              <a:srgbClr val="DEEBF7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26661" tIns="244590" rIns="226662" bIns="244589" numCol="1" spcCol="1270" anchor="ctr" anchorCtr="0">
              <a:noAutofit/>
            </a:bodyPr>
            <a:lstStyle/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28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544198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:a16="http://schemas.microsoft.com/office/drawing/2014/main" id="{11E31841-A2E2-4453-9DE7-50738F02A65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A6E1639E-2605-48DA-974D-2541B67F7516}"/>
              </a:ext>
            </a:extLst>
          </p:cNvPr>
          <p:cNvSpPr txBox="1"/>
          <p:nvPr/>
        </p:nvSpPr>
        <p:spPr>
          <a:xfrm>
            <a:off x="1189608" y="1997476"/>
            <a:ext cx="2281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Introduction</a:t>
            </a:r>
            <a:endParaRPr lang="fr-FR" sz="2400" dirty="0">
              <a:solidFill>
                <a:schemeClr val="bg1"/>
              </a:solidFill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0C458E8F-9B33-48B0-AC5E-A2F1DD4A4EA9}"/>
              </a:ext>
            </a:extLst>
          </p:cNvPr>
          <p:cNvSpPr txBox="1"/>
          <p:nvPr/>
        </p:nvSpPr>
        <p:spPr>
          <a:xfrm>
            <a:off x="3640559" y="1531315"/>
            <a:ext cx="237181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I. État de l’art de la mesure de position en microscopie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BB4A8309-A139-42B1-B660-982475FFA2ED}"/>
              </a:ext>
            </a:extLst>
          </p:cNvPr>
          <p:cNvSpPr txBox="1"/>
          <p:nvPr/>
        </p:nvSpPr>
        <p:spPr>
          <a:xfrm>
            <a:off x="6179626" y="1531314"/>
            <a:ext cx="22815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II. Méthodes de mesure de pose avec des mires périodiques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5E5DA72A-4FB9-407F-88F7-25B875A6D69F}"/>
              </a:ext>
            </a:extLst>
          </p:cNvPr>
          <p:cNvSpPr txBox="1"/>
          <p:nvPr/>
        </p:nvSpPr>
        <p:spPr>
          <a:xfrm>
            <a:off x="2408808" y="3856450"/>
            <a:ext cx="23718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III. Évaluation des performances de la méthode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E3F2D06D-5C57-491D-86B6-DA3C89234520}"/>
              </a:ext>
            </a:extLst>
          </p:cNvPr>
          <p:cNvSpPr txBox="1"/>
          <p:nvPr/>
        </p:nvSpPr>
        <p:spPr>
          <a:xfrm>
            <a:off x="5005895" y="3757026"/>
            <a:ext cx="21802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IV. Applications à la microrobotique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BFF9B3F9-E53A-405B-B717-DF3152E0D9F9}"/>
              </a:ext>
            </a:extLst>
          </p:cNvPr>
          <p:cNvSpPr txBox="1"/>
          <p:nvPr/>
        </p:nvSpPr>
        <p:spPr>
          <a:xfrm>
            <a:off x="7411374" y="4041117"/>
            <a:ext cx="23718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Conclusions et perspectives</a:t>
            </a:r>
          </a:p>
        </p:txBody>
      </p:sp>
    </p:spTree>
    <p:extLst>
      <p:ext uri="{BB962C8B-B14F-4D97-AF65-F5344CB8AC3E}">
        <p14:creationId xmlns:p14="http://schemas.microsoft.com/office/powerpoint/2010/main" val="1850056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Picture 60"/>
          <p:cNvPicPr>
            <a:picLocks noChangeAspect="1"/>
          </p:cNvPicPr>
          <p:nvPr/>
        </p:nvPicPr>
        <p:blipFill>
          <a:blip r:link="rId3"/>
          <a:stretch>
            <a:fillRect/>
          </a:stretch>
        </p:blipFill>
        <p:spPr>
          <a:xfrm>
            <a:off x="0" y="649779"/>
            <a:ext cx="12192000" cy="5899354"/>
          </a:xfrm>
          <a:prstGeom prst="rect">
            <a:avLst/>
          </a:prstGeom>
        </p:spPr>
      </p:pic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Aperçu des méthodes de mesure de position en microscopie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4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116" name="Hexagone 115">
              <a:extLst>
                <a:ext uri="{FF2B5EF4-FFF2-40B4-BE49-F238E27FC236}">
                  <a16:creationId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9" name="ZoneTexte 8">
            <a:extLst>
              <a:ext uri="{FF2B5EF4-FFF2-40B4-BE49-F238E27FC236}">
                <a16:creationId xmlns:a16="http://schemas.microsoft.com/office/drawing/2014/main" id="{116DFFC4-9DE4-4E05-985B-D7CD18E8AEC9}"/>
              </a:ext>
            </a:extLst>
          </p:cNvPr>
          <p:cNvSpPr txBox="1"/>
          <p:nvPr/>
        </p:nvSpPr>
        <p:spPr>
          <a:xfrm>
            <a:off x="8518541" y="681335"/>
            <a:ext cx="3564758" cy="923330"/>
          </a:xfrm>
          <a:prstGeom prst="rect">
            <a:avLst/>
          </a:prstGeom>
          <a:noFill/>
          <a:ln w="28575">
            <a:solidFill>
              <a:srgbClr val="B2B3B5"/>
            </a:solidFill>
          </a:ln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b="1"/>
              <a:t>Détection pixélique de contours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b="1"/>
              <a:t>Intercorrelation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b="1"/>
              <a:t>Mesure de phase</a:t>
            </a:r>
          </a:p>
        </p:txBody>
      </p:sp>
      <p:sp>
        <p:nvSpPr>
          <p:cNvPr id="114" name="ZoneTexte 5">
            <a:extLst>
              <a:ext uri="{FF2B5EF4-FFF2-40B4-BE49-F238E27FC236}">
                <a16:creationId xmlns:a16="http://schemas.microsoft.com/office/drawing/2014/main" id="{6346FB96-C3A4-44D2-AD95-FB73D903DABA}"/>
              </a:ext>
            </a:extLst>
          </p:cNvPr>
          <p:cNvSpPr txBox="1"/>
          <p:nvPr/>
        </p:nvSpPr>
        <p:spPr>
          <a:xfrm>
            <a:off x="10769600" y="6237817"/>
            <a:ext cx="1203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rgbClr val="005393"/>
                </a:solidFill>
              </a:rPr>
              <a:t>Résolution</a:t>
            </a:r>
          </a:p>
        </p:txBody>
      </p:sp>
    </p:spTree>
    <p:extLst>
      <p:ext uri="{BB962C8B-B14F-4D97-AF65-F5344CB8AC3E}">
        <p14:creationId xmlns:p14="http://schemas.microsoft.com/office/powerpoint/2010/main" val="415187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 73">
            <a:extLst>
              <a:ext uri="{FF2B5EF4-FFF2-40B4-BE49-F238E27FC236}">
                <a16:creationId xmlns:a16="http://schemas.microsoft.com/office/drawing/2014/main" id="{AB5AC662-BD65-457D-89FA-57B42C46F4B9}"/>
              </a:ext>
            </a:extLst>
          </p:cNvPr>
          <p:cNvSpPr/>
          <p:nvPr/>
        </p:nvSpPr>
        <p:spPr>
          <a:xfrm>
            <a:off x="4183179" y="742446"/>
            <a:ext cx="3883815" cy="445300"/>
          </a:xfrm>
          <a:prstGeom prst="rect">
            <a:avLst/>
          </a:prstGeom>
          <a:solidFill>
            <a:srgbClr val="C4C9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5D81F0E3-BB2F-4297-A6F6-9E73708351CB}"/>
              </a:ext>
            </a:extLst>
          </p:cNvPr>
          <p:cNvSpPr/>
          <p:nvPr/>
        </p:nvSpPr>
        <p:spPr>
          <a:xfrm>
            <a:off x="115646" y="3507851"/>
            <a:ext cx="3906269" cy="445300"/>
          </a:xfrm>
          <a:prstGeom prst="rect">
            <a:avLst/>
          </a:prstGeom>
          <a:solidFill>
            <a:srgbClr val="C4C9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AD00A8A-A774-487E-84AB-17E4627795DA}"/>
              </a:ext>
            </a:extLst>
          </p:cNvPr>
          <p:cNvSpPr/>
          <p:nvPr/>
        </p:nvSpPr>
        <p:spPr>
          <a:xfrm>
            <a:off x="111923" y="736365"/>
            <a:ext cx="3906269" cy="445300"/>
          </a:xfrm>
          <a:prstGeom prst="rect">
            <a:avLst/>
          </a:prstGeom>
          <a:solidFill>
            <a:srgbClr val="C4C9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Marqueurs périodiques et mesure de phase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116" name="Hexagone 115">
              <a:extLst>
                <a:ext uri="{FF2B5EF4-FFF2-40B4-BE49-F238E27FC236}">
                  <a16:creationId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5189" y="1654799"/>
            <a:ext cx="3780000" cy="1496747"/>
          </a:xfrm>
          <a:prstGeom prst="rect">
            <a:avLst/>
          </a:prstGeom>
        </p:spPr>
      </p:pic>
      <p:pic>
        <p:nvPicPr>
          <p:cNvPr id="51" name="Image 4"/>
          <p:cNvPicPr>
            <a:picLocks noChangeAspect="1"/>
          </p:cNvPicPr>
          <p:nvPr/>
        </p:nvPicPr>
        <p:blipFill rotWithShape="1">
          <a:blip r:embed="rId5"/>
          <a:srcRect t="6925" b="6093"/>
          <a:stretch/>
        </p:blipFill>
        <p:spPr>
          <a:xfrm>
            <a:off x="4213854" y="3796873"/>
            <a:ext cx="3780000" cy="2431546"/>
          </a:xfrm>
          <a:prstGeom prst="rect">
            <a:avLst/>
          </a:prstGeom>
        </p:spPr>
      </p:pic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D804ED1F-2789-40C9-A2B8-B1039F134A17}"/>
              </a:ext>
            </a:extLst>
          </p:cNvPr>
          <p:cNvCxnSpPr>
            <a:cxnSpLocks/>
          </p:cNvCxnSpPr>
          <p:nvPr/>
        </p:nvCxnSpPr>
        <p:spPr>
          <a:xfrm flipH="1">
            <a:off x="4064400" y="720000"/>
            <a:ext cx="56789" cy="5760000"/>
          </a:xfrm>
          <a:prstGeom prst="line">
            <a:avLst/>
          </a:prstGeom>
          <a:ln w="28575">
            <a:solidFill>
              <a:srgbClr val="B2B3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cteur droit 55">
            <a:extLst>
              <a:ext uri="{FF2B5EF4-FFF2-40B4-BE49-F238E27FC236}">
                <a16:creationId xmlns:a16="http://schemas.microsoft.com/office/drawing/2014/main" id="{6803AF85-3EF7-4DB1-A5A2-B3D03A5051EE}"/>
              </a:ext>
            </a:extLst>
          </p:cNvPr>
          <p:cNvCxnSpPr>
            <a:cxnSpLocks/>
          </p:cNvCxnSpPr>
          <p:nvPr/>
        </p:nvCxnSpPr>
        <p:spPr>
          <a:xfrm>
            <a:off x="8128800" y="720000"/>
            <a:ext cx="0" cy="5760000"/>
          </a:xfrm>
          <a:prstGeom prst="line">
            <a:avLst/>
          </a:prstGeom>
          <a:ln w="28575">
            <a:solidFill>
              <a:srgbClr val="B2B3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Image 58">
            <a:extLst>
              <a:ext uri="{FF2B5EF4-FFF2-40B4-BE49-F238E27FC236}">
                <a16:creationId xmlns:a16="http://schemas.microsoft.com/office/drawing/2014/main" id="{C2953989-2BDC-4B28-B164-30E0691E77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0000" y="1625772"/>
            <a:ext cx="3780000" cy="1536257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2FC0CE61-4788-4851-8AAF-724B65C050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9946" y="4229118"/>
            <a:ext cx="3780000" cy="1517895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A2DFBEEF-15DF-411B-97F5-6893D13624EF}"/>
              </a:ext>
            </a:extLst>
          </p:cNvPr>
          <p:cNvSpPr txBox="1"/>
          <p:nvPr/>
        </p:nvSpPr>
        <p:spPr>
          <a:xfrm>
            <a:off x="1591054" y="720000"/>
            <a:ext cx="9554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400" b="1"/>
              <a:t>Moiré</a:t>
            </a:r>
          </a:p>
        </p:txBody>
      </p:sp>
      <p:sp>
        <p:nvSpPr>
          <p:cNvPr id="64" name="ZoneTexte 63">
            <a:extLst>
              <a:ext uri="{FF2B5EF4-FFF2-40B4-BE49-F238E27FC236}">
                <a16:creationId xmlns:a16="http://schemas.microsoft.com/office/drawing/2014/main" id="{94371F44-FF53-4B47-BACF-BAE9A8FAE8FC}"/>
              </a:ext>
            </a:extLst>
          </p:cNvPr>
          <p:cNvSpPr txBox="1"/>
          <p:nvPr/>
        </p:nvSpPr>
        <p:spPr>
          <a:xfrm>
            <a:off x="4870672" y="720000"/>
            <a:ext cx="25023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400" b="1" dirty="0"/>
              <a:t>Mires périodiques</a:t>
            </a:r>
          </a:p>
        </p:txBody>
      </p:sp>
      <p:sp>
        <p:nvSpPr>
          <p:cNvPr id="65" name="ZoneTexte 64">
            <a:extLst>
              <a:ext uri="{FF2B5EF4-FFF2-40B4-BE49-F238E27FC236}">
                <a16:creationId xmlns:a16="http://schemas.microsoft.com/office/drawing/2014/main" id="{6D8F652A-E8DB-4594-BEF2-6C9382711169}"/>
              </a:ext>
            </a:extLst>
          </p:cNvPr>
          <p:cNvSpPr txBox="1"/>
          <p:nvPr/>
        </p:nvSpPr>
        <p:spPr>
          <a:xfrm>
            <a:off x="1115423" y="3479076"/>
            <a:ext cx="19191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400" b="1" dirty="0"/>
              <a:t>Mires Vernier</a:t>
            </a:r>
          </a:p>
        </p:txBody>
      </p:sp>
      <p:pic>
        <p:nvPicPr>
          <p:cNvPr id="60" name="Image 55">
            <a:extLst>
              <a:ext uri="{FF2B5EF4-FFF2-40B4-BE49-F238E27FC236}">
                <a16:creationId xmlns:a16="http://schemas.microsoft.com/office/drawing/2014/main" id="{FB2AD111-CB8E-4B94-B67C-58C2FBF67BE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2815" t="6187" r="20394" b="6404"/>
          <a:stretch/>
        </p:blipFill>
        <p:spPr>
          <a:xfrm>
            <a:off x="8271461" y="3953151"/>
            <a:ext cx="3780000" cy="2311581"/>
          </a:xfrm>
          <a:prstGeom prst="rect">
            <a:avLst/>
          </a:prstGeom>
        </p:spPr>
      </p:pic>
      <p:sp>
        <p:nvSpPr>
          <p:cNvPr id="62" name="ZoneTexte 61">
            <a:extLst>
              <a:ext uri="{FF2B5EF4-FFF2-40B4-BE49-F238E27FC236}">
                <a16:creationId xmlns:a16="http://schemas.microsoft.com/office/drawing/2014/main" id="{FC493CAD-04E9-4888-8231-61F04B492B7C}"/>
              </a:ext>
            </a:extLst>
          </p:cNvPr>
          <p:cNvSpPr txBox="1"/>
          <p:nvPr/>
        </p:nvSpPr>
        <p:spPr>
          <a:xfrm>
            <a:off x="8593452" y="806121"/>
            <a:ext cx="3050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/>
              <a:t>Résolution 3 nm, plage de 1x1 cm²</a:t>
            </a:r>
          </a:p>
        </p:txBody>
      </p:sp>
      <p:sp>
        <p:nvSpPr>
          <p:cNvPr id="66" name="ZoneTexte 65">
            <a:extLst>
              <a:ext uri="{FF2B5EF4-FFF2-40B4-BE49-F238E27FC236}">
                <a16:creationId xmlns:a16="http://schemas.microsoft.com/office/drawing/2014/main" id="{A8C35537-F211-4835-B57A-C0270024E0CA}"/>
              </a:ext>
            </a:extLst>
          </p:cNvPr>
          <p:cNvSpPr txBox="1"/>
          <p:nvPr/>
        </p:nvSpPr>
        <p:spPr>
          <a:xfrm>
            <a:off x="8541354" y="3662904"/>
            <a:ext cx="31545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/>
              <a:t>Résolution 10 nm, plage de 1x1 cm²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E49542C1-6015-44A2-87C8-0DC82AD7EECB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25774"/>
          <a:stretch/>
        </p:blipFill>
        <p:spPr>
          <a:xfrm>
            <a:off x="8228613" y="1146801"/>
            <a:ext cx="3780000" cy="2356803"/>
          </a:xfrm>
          <a:prstGeom prst="rect">
            <a:avLst/>
          </a:prstGeom>
        </p:spPr>
      </p:pic>
      <p:sp>
        <p:nvSpPr>
          <p:cNvPr id="67" name="ZoneTexte 66">
            <a:extLst>
              <a:ext uri="{FF2B5EF4-FFF2-40B4-BE49-F238E27FC236}">
                <a16:creationId xmlns:a16="http://schemas.microsoft.com/office/drawing/2014/main" id="{D409AA8E-B013-494B-88F4-847011296BF9}"/>
              </a:ext>
            </a:extLst>
          </p:cNvPr>
          <p:cNvSpPr txBox="1"/>
          <p:nvPr/>
        </p:nvSpPr>
        <p:spPr>
          <a:xfrm>
            <a:off x="480668" y="4004632"/>
            <a:ext cx="31785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dirty="0"/>
              <a:t>Résolution 0.5 nm, plage de 221 </a:t>
            </a:r>
            <a:r>
              <a:rPr lang="el-GR" sz="1600" dirty="0"/>
              <a:t>μ</a:t>
            </a:r>
            <a:r>
              <a:rPr lang="en-US" sz="1600" dirty="0"/>
              <a:t>m</a:t>
            </a:r>
            <a:endParaRPr lang="fr-FR" sz="1600" dirty="0"/>
          </a:p>
        </p:txBody>
      </p:sp>
      <p:sp>
        <p:nvSpPr>
          <p:cNvPr id="69" name="ZoneTexte 68">
            <a:extLst>
              <a:ext uri="{FF2B5EF4-FFF2-40B4-BE49-F238E27FC236}">
                <a16:creationId xmlns:a16="http://schemas.microsoft.com/office/drawing/2014/main" id="{C101C9B4-0C59-4901-8CAB-DD4477CD0258}"/>
              </a:ext>
            </a:extLst>
          </p:cNvPr>
          <p:cNvSpPr txBox="1"/>
          <p:nvPr/>
        </p:nvSpPr>
        <p:spPr>
          <a:xfrm>
            <a:off x="658165" y="1287218"/>
            <a:ext cx="30230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dirty="0"/>
              <a:t>Résolution 42 nm, plage de 10 </a:t>
            </a:r>
            <a:r>
              <a:rPr lang="el-GR" sz="1600" dirty="0"/>
              <a:t>μ</a:t>
            </a:r>
            <a:r>
              <a:rPr lang="en-US" sz="1600" dirty="0"/>
              <a:t>m</a:t>
            </a:r>
            <a:endParaRPr lang="fr-FR" sz="1600" dirty="0"/>
          </a:p>
        </p:txBody>
      </p:sp>
      <p:sp>
        <p:nvSpPr>
          <p:cNvPr id="70" name="ZoneTexte 69">
            <a:extLst>
              <a:ext uri="{FF2B5EF4-FFF2-40B4-BE49-F238E27FC236}">
                <a16:creationId xmlns:a16="http://schemas.microsoft.com/office/drawing/2014/main" id="{2F1E1C26-61B7-48D1-BCDF-B6A9554DF3DD}"/>
              </a:ext>
            </a:extLst>
          </p:cNvPr>
          <p:cNvSpPr txBox="1"/>
          <p:nvPr/>
        </p:nvSpPr>
        <p:spPr>
          <a:xfrm>
            <a:off x="4587810" y="1281494"/>
            <a:ext cx="30743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dirty="0"/>
              <a:t>Résolution 0.5 nm, plage de 10 </a:t>
            </a:r>
            <a:r>
              <a:rPr lang="el-GR" sz="1600" dirty="0"/>
              <a:t>μ</a:t>
            </a:r>
            <a:r>
              <a:rPr lang="en-US" sz="1600" dirty="0"/>
              <a:t>m</a:t>
            </a:r>
            <a:endParaRPr lang="fr-FR" sz="1600" dirty="0"/>
          </a:p>
        </p:txBody>
      </p:sp>
      <p:sp>
        <p:nvSpPr>
          <p:cNvPr id="71" name="ZoneTexte 70">
            <a:extLst>
              <a:ext uri="{FF2B5EF4-FFF2-40B4-BE49-F238E27FC236}">
                <a16:creationId xmlns:a16="http://schemas.microsoft.com/office/drawing/2014/main" id="{CA21BC2D-3506-4333-B8BF-D3A35DCFB915}"/>
              </a:ext>
            </a:extLst>
          </p:cNvPr>
          <p:cNvSpPr txBox="1"/>
          <p:nvPr/>
        </p:nvSpPr>
        <p:spPr>
          <a:xfrm>
            <a:off x="4376521" y="3389971"/>
            <a:ext cx="34398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dirty="0"/>
              <a:t>Résolution 15 nm, plage de 25x25 mm²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4F14F5B-C864-456A-9C80-B5FA01C7F6E4}"/>
              </a:ext>
            </a:extLst>
          </p:cNvPr>
          <p:cNvSpPr/>
          <p:nvPr/>
        </p:nvSpPr>
        <p:spPr>
          <a:xfrm>
            <a:off x="8226793" y="6228419"/>
            <a:ext cx="2616242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/>
              <a:t>Kim, J. A., Kim, J. W., Kang, C. S., &amp; </a:t>
            </a:r>
            <a:r>
              <a:rPr lang="en-US" sz="900" dirty="0" err="1"/>
              <a:t>Jin</a:t>
            </a:r>
            <a:r>
              <a:rPr lang="en-US" sz="900" dirty="0"/>
              <a:t>, J. (2018)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D0F9288-C225-4ED3-81B9-46A43EEF9383}"/>
              </a:ext>
            </a:extLst>
          </p:cNvPr>
          <p:cNvSpPr/>
          <p:nvPr/>
        </p:nvSpPr>
        <p:spPr>
          <a:xfrm>
            <a:off x="8226793" y="3464918"/>
            <a:ext cx="4377768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 err="1"/>
              <a:t>Galeano-Zea</a:t>
            </a:r>
            <a:r>
              <a:rPr lang="en-US" sz="900" dirty="0"/>
              <a:t>, J. A. G., Sandoz, P., &amp; Robert, L. (2009)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1EC72641-3455-41AE-8C6B-FA8ADDEBD02B}"/>
              </a:ext>
            </a:extLst>
          </p:cNvPr>
          <p:cNvSpPr/>
          <p:nvPr/>
        </p:nvSpPr>
        <p:spPr>
          <a:xfrm>
            <a:off x="4183179" y="6219241"/>
            <a:ext cx="3269984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/>
              <a:t>Chen, Z. H., &amp; Huang, P. S. (2016)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17105D2-0096-4B0B-9823-D0381E2FFC75}"/>
              </a:ext>
            </a:extLst>
          </p:cNvPr>
          <p:cNvSpPr/>
          <p:nvPr/>
        </p:nvSpPr>
        <p:spPr>
          <a:xfrm>
            <a:off x="4121189" y="3145579"/>
            <a:ext cx="3429964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900" dirty="0" err="1"/>
              <a:t>Yamahata</a:t>
            </a:r>
            <a:r>
              <a:rPr lang="fr-FR" sz="900" dirty="0"/>
              <a:t>, C., </a:t>
            </a:r>
            <a:r>
              <a:rPr lang="fr-FR" sz="900" dirty="0" err="1"/>
              <a:t>Sarajlic</a:t>
            </a:r>
            <a:r>
              <a:rPr lang="fr-FR" sz="900" dirty="0"/>
              <a:t>, E., </a:t>
            </a:r>
            <a:r>
              <a:rPr lang="fr-FR" sz="900" dirty="0" err="1"/>
              <a:t>Krijnen</a:t>
            </a:r>
            <a:r>
              <a:rPr lang="fr-FR" sz="900" dirty="0"/>
              <a:t>, G. J., &amp; </a:t>
            </a:r>
            <a:r>
              <a:rPr lang="fr-FR" sz="900" dirty="0" err="1"/>
              <a:t>Gijs</a:t>
            </a:r>
            <a:r>
              <a:rPr lang="fr-FR" sz="900" dirty="0"/>
              <a:t>, M. A. (2010)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92334F4-9EAD-449B-80D9-7BB40EE01C62}"/>
              </a:ext>
            </a:extLst>
          </p:cNvPr>
          <p:cNvSpPr/>
          <p:nvPr/>
        </p:nvSpPr>
        <p:spPr>
          <a:xfrm>
            <a:off x="50381" y="3098147"/>
            <a:ext cx="387979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/>
              <a:t>(</a:t>
            </a:r>
            <a:r>
              <a:rPr lang="en-US" sz="900" dirty="0" err="1"/>
              <a:t>Sugiura</a:t>
            </a:r>
            <a:r>
              <a:rPr lang="en-US" sz="900" dirty="0"/>
              <a:t>, 2015)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8F2375A-854C-4F5B-873C-895EE5895127}"/>
              </a:ext>
            </a:extLst>
          </p:cNvPr>
          <p:cNvSpPr/>
          <p:nvPr/>
        </p:nvSpPr>
        <p:spPr>
          <a:xfrm>
            <a:off x="158027" y="5759379"/>
            <a:ext cx="3671999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900" dirty="0" err="1"/>
              <a:t>Guelpa</a:t>
            </a:r>
            <a:r>
              <a:rPr lang="fr-FR" sz="900" dirty="0"/>
              <a:t>, V., Laurent, G. J., Sandoz, P., </a:t>
            </a:r>
            <a:r>
              <a:rPr lang="fr-FR" sz="900" dirty="0" err="1"/>
              <a:t>Zea</a:t>
            </a:r>
            <a:r>
              <a:rPr lang="fr-FR" sz="900" dirty="0"/>
              <a:t>, J. G., &amp; </a:t>
            </a:r>
            <a:r>
              <a:rPr lang="fr-FR" sz="900" dirty="0" err="1"/>
              <a:t>Clévy</a:t>
            </a:r>
            <a:r>
              <a:rPr lang="fr-FR" sz="900" dirty="0"/>
              <a:t>, C. (2014)</a:t>
            </a:r>
          </a:p>
        </p:txBody>
      </p:sp>
    </p:spTree>
    <p:extLst>
      <p:ext uri="{BB962C8B-B14F-4D97-AF65-F5344CB8AC3E}">
        <p14:creationId xmlns:p14="http://schemas.microsoft.com/office/powerpoint/2010/main" val="3065052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52F5A89B-35C6-4116-B969-E8FA1999105B}"/>
              </a:ext>
            </a:extLst>
          </p:cNvPr>
          <p:cNvPicPr>
            <a:picLocks noChangeAspect="1"/>
          </p:cNvPicPr>
          <p:nvPr/>
        </p:nvPicPr>
        <p:blipFill>
          <a:blip r:link="rId3"/>
          <a:stretch>
            <a:fillRect/>
          </a:stretch>
        </p:blipFill>
        <p:spPr>
          <a:xfrm>
            <a:off x="6671448" y="982011"/>
            <a:ext cx="5403067" cy="4065004"/>
          </a:xfrm>
          <a:prstGeom prst="rect">
            <a:avLst/>
          </a:prstGeom>
        </p:spPr>
      </p:pic>
      <p:sp>
        <p:nvSpPr>
          <p:cNvPr id="22" name="ZoneTexte 21"/>
          <p:cNvSpPr txBox="1"/>
          <p:nvPr/>
        </p:nvSpPr>
        <p:spPr>
          <a:xfrm>
            <a:off x="0" y="28339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Verrous actuels – objectifs de recherche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4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116" name="Hexagone 115">
              <a:extLst>
                <a:ext uri="{FF2B5EF4-FFF2-40B4-BE49-F238E27FC236}">
                  <a16:creationId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48" name="Rectangle 47">
            <a:extLst>
              <a:ext uri="{FF2B5EF4-FFF2-40B4-BE49-F238E27FC236}">
                <a16:creationId xmlns:a16="http://schemas.microsoft.com/office/drawing/2014/main" id="{FD0F9288-C225-4ED3-81B9-46A43EEF9383}"/>
              </a:ext>
            </a:extLst>
          </p:cNvPr>
          <p:cNvSpPr/>
          <p:nvPr/>
        </p:nvSpPr>
        <p:spPr>
          <a:xfrm>
            <a:off x="9531291" y="5086462"/>
            <a:ext cx="306673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900" dirty="0"/>
              <a:t>Mesure de force pour la caractérisation d’ovocytes</a:t>
            </a:r>
          </a:p>
        </p:txBody>
      </p:sp>
      <p:grpSp>
        <p:nvGrpSpPr>
          <p:cNvPr id="25" name="Groupe 24">
            <a:extLst>
              <a:ext uri="{FF2B5EF4-FFF2-40B4-BE49-F238E27FC236}">
                <a16:creationId xmlns:a16="http://schemas.microsoft.com/office/drawing/2014/main" id="{D573F120-C0A9-46FF-BCF5-B2613AB7C736}"/>
              </a:ext>
            </a:extLst>
          </p:cNvPr>
          <p:cNvGrpSpPr/>
          <p:nvPr/>
        </p:nvGrpSpPr>
        <p:grpSpPr>
          <a:xfrm>
            <a:off x="360000" y="900000"/>
            <a:ext cx="4680000" cy="720000"/>
            <a:chOff x="360000" y="900000"/>
            <a:chExt cx="4680000" cy="720000"/>
          </a:xfrm>
        </p:grpSpPr>
        <p:sp>
          <p:nvSpPr>
            <p:cNvPr id="18" name="Rectangle : coins arrondis 17">
              <a:extLst>
                <a:ext uri="{FF2B5EF4-FFF2-40B4-BE49-F238E27FC236}">
                  <a16:creationId xmlns:a16="http://schemas.microsoft.com/office/drawing/2014/main" id="{86E022A7-EDC0-483A-9487-7C44E88E0F8D}"/>
                </a:ext>
              </a:extLst>
            </p:cNvPr>
            <p:cNvSpPr/>
            <p:nvPr/>
          </p:nvSpPr>
          <p:spPr>
            <a:xfrm>
              <a:off x="360000" y="900000"/>
              <a:ext cx="2160000" cy="720000"/>
            </a:xfrm>
            <a:prstGeom prst="roundRect">
              <a:avLst/>
            </a:prstGeom>
            <a:solidFill>
              <a:srgbClr val="F9CDA9"/>
            </a:solidFill>
            <a:ln w="28575">
              <a:solidFill>
                <a:srgbClr val="F4A2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0" name="Rectangle : coins arrondis 49">
              <a:extLst>
                <a:ext uri="{FF2B5EF4-FFF2-40B4-BE49-F238E27FC236}">
                  <a16:creationId xmlns:a16="http://schemas.microsoft.com/office/drawing/2014/main" id="{8C756B16-7E82-4531-8DE5-B919F822D30A}"/>
                </a:ext>
              </a:extLst>
            </p:cNvPr>
            <p:cNvSpPr/>
            <p:nvPr/>
          </p:nvSpPr>
          <p:spPr>
            <a:xfrm>
              <a:off x="2880000" y="900000"/>
              <a:ext cx="2160000" cy="720000"/>
            </a:xfrm>
            <a:prstGeom prst="roundRect">
              <a:avLst/>
            </a:prstGeom>
            <a:solidFill>
              <a:srgbClr val="F9CDA9"/>
            </a:solidFill>
            <a:ln w="28575">
              <a:solidFill>
                <a:srgbClr val="F4A2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" name="ZoneTexte 4">
              <a:extLst>
                <a:ext uri="{FF2B5EF4-FFF2-40B4-BE49-F238E27FC236}">
                  <a16:creationId xmlns:a16="http://schemas.microsoft.com/office/drawing/2014/main" id="{C0FFA87B-A08A-4FEC-B5AF-78A360FF9D37}"/>
                </a:ext>
              </a:extLst>
            </p:cNvPr>
            <p:cNvSpPr txBox="1"/>
            <p:nvPr/>
          </p:nvSpPr>
          <p:spPr>
            <a:xfrm>
              <a:off x="567164" y="1076779"/>
              <a:ext cx="17456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/>
                <a:t>Mesure planaire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ZoneTexte 5">
                  <a:extLst>
                    <a:ext uri="{FF2B5EF4-FFF2-40B4-BE49-F238E27FC236}">
                      <a16:creationId xmlns:a16="http://schemas.microsoft.com/office/drawing/2014/main" id="{0492A56A-95A5-4DF7-95CB-C9D5E4B50094}"/>
                    </a:ext>
                  </a:extLst>
                </p:cNvPr>
                <p:cNvSpPr txBox="1"/>
                <p:nvPr/>
              </p:nvSpPr>
              <p:spPr>
                <a:xfrm>
                  <a:off x="3182832" y="1076779"/>
                  <a:ext cx="155433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dirty="0"/>
                    <a:t>3DDL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a14:m>
                  <a:r>
                    <a:rPr lang="fr-FR" dirty="0"/>
                    <a:t>,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a14:m>
                  <a:r>
                    <a:rPr lang="fr-FR" dirty="0"/>
                    <a:t> et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𝛼</m:t>
                      </m:r>
                    </m:oMath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6" name="ZoneTexte 5">
                  <a:extLst>
                    <a:ext uri="{FF2B5EF4-FFF2-40B4-BE49-F238E27FC236}">
                      <a16:creationId xmlns:a16="http://schemas.microsoft.com/office/drawing/2014/main" id="{0492A56A-95A5-4DF7-95CB-C9D5E4B5009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82832" y="1076779"/>
                  <a:ext cx="1554336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3137" t="-10000" b="-26667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6" name="Groupe 25">
            <a:extLst>
              <a:ext uri="{FF2B5EF4-FFF2-40B4-BE49-F238E27FC236}">
                <a16:creationId xmlns:a16="http://schemas.microsoft.com/office/drawing/2014/main" id="{F6632801-B541-441B-971E-95F752FFDDF2}"/>
              </a:ext>
            </a:extLst>
          </p:cNvPr>
          <p:cNvGrpSpPr/>
          <p:nvPr/>
        </p:nvGrpSpPr>
        <p:grpSpPr>
          <a:xfrm>
            <a:off x="1080000" y="1971332"/>
            <a:ext cx="4680000" cy="728668"/>
            <a:chOff x="1080000" y="1971332"/>
            <a:chExt cx="4680000" cy="728668"/>
          </a:xfrm>
        </p:grpSpPr>
        <p:sp>
          <p:nvSpPr>
            <p:cNvPr id="52" name="Rectangle : coins arrondis 51">
              <a:extLst>
                <a:ext uri="{FF2B5EF4-FFF2-40B4-BE49-F238E27FC236}">
                  <a16:creationId xmlns:a16="http://schemas.microsoft.com/office/drawing/2014/main" id="{AAC96879-3F69-4BDA-8A32-32EB727723DD}"/>
                </a:ext>
              </a:extLst>
            </p:cNvPr>
            <p:cNvSpPr/>
            <p:nvPr/>
          </p:nvSpPr>
          <p:spPr>
            <a:xfrm>
              <a:off x="1080000" y="1980000"/>
              <a:ext cx="2160000" cy="720000"/>
            </a:xfrm>
            <a:prstGeom prst="roundRect">
              <a:avLst/>
            </a:prstGeom>
            <a:solidFill>
              <a:srgbClr val="F9CDA9"/>
            </a:solidFill>
            <a:ln w="28575">
              <a:solidFill>
                <a:srgbClr val="F4A2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6" name="Rectangle : coins arrondis 55">
              <a:extLst>
                <a:ext uri="{FF2B5EF4-FFF2-40B4-BE49-F238E27FC236}">
                  <a16:creationId xmlns:a16="http://schemas.microsoft.com/office/drawing/2014/main" id="{60BCBD13-9B72-4ACF-B063-6126C29C08CC}"/>
                </a:ext>
              </a:extLst>
            </p:cNvPr>
            <p:cNvSpPr/>
            <p:nvPr/>
          </p:nvSpPr>
          <p:spPr>
            <a:xfrm>
              <a:off x="3600000" y="1971332"/>
              <a:ext cx="2160000" cy="720000"/>
            </a:xfrm>
            <a:prstGeom prst="roundRect">
              <a:avLst/>
            </a:prstGeom>
            <a:solidFill>
              <a:srgbClr val="F9CDA9"/>
            </a:solidFill>
            <a:ln w="28575">
              <a:solidFill>
                <a:srgbClr val="F4A2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6699A0B4-EA75-4638-9E24-7C81083A8E8A}"/>
                </a:ext>
              </a:extLst>
            </p:cNvPr>
            <p:cNvSpPr txBox="1"/>
            <p:nvPr/>
          </p:nvSpPr>
          <p:spPr>
            <a:xfrm>
              <a:off x="1444384" y="2022488"/>
              <a:ext cx="133074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fr-FR" b="1" dirty="0"/>
                <a:t>Faible plage de mesure</a:t>
              </a:r>
            </a:p>
          </p:txBody>
        </p: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7817C955-1EEE-43E4-B077-893C578121FC}"/>
                </a:ext>
              </a:extLst>
            </p:cNvPr>
            <p:cNvSpPr txBox="1"/>
            <p:nvPr/>
          </p:nvSpPr>
          <p:spPr>
            <a:xfrm>
              <a:off x="4300275" y="2155334"/>
              <a:ext cx="9300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1x1 cm²</a:t>
              </a:r>
            </a:p>
          </p:txBody>
        </p:sp>
      </p:grp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0318FB07-52EA-49FF-AEDB-59370ECD8F0E}"/>
              </a:ext>
            </a:extLst>
          </p:cNvPr>
          <p:cNvGrpSpPr/>
          <p:nvPr/>
        </p:nvGrpSpPr>
        <p:grpSpPr>
          <a:xfrm>
            <a:off x="1800000" y="3060000"/>
            <a:ext cx="4680000" cy="720000"/>
            <a:chOff x="1800000" y="3060000"/>
            <a:chExt cx="4680000" cy="720000"/>
          </a:xfrm>
        </p:grpSpPr>
        <p:sp>
          <p:nvSpPr>
            <p:cNvPr id="57" name="Rectangle : coins arrondis 56">
              <a:extLst>
                <a:ext uri="{FF2B5EF4-FFF2-40B4-BE49-F238E27FC236}">
                  <a16:creationId xmlns:a16="http://schemas.microsoft.com/office/drawing/2014/main" id="{949845F7-A6B2-4135-9C57-63A456200874}"/>
                </a:ext>
              </a:extLst>
            </p:cNvPr>
            <p:cNvSpPr/>
            <p:nvPr/>
          </p:nvSpPr>
          <p:spPr>
            <a:xfrm>
              <a:off x="1800000" y="3060000"/>
              <a:ext cx="2160000" cy="720000"/>
            </a:xfrm>
            <a:prstGeom prst="roundRect">
              <a:avLst/>
            </a:prstGeom>
            <a:solidFill>
              <a:srgbClr val="F9CDA9"/>
            </a:solidFill>
            <a:ln w="28575">
              <a:solidFill>
                <a:srgbClr val="F4A2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8" name="Rectangle : coins arrondis 57">
              <a:extLst>
                <a:ext uri="{FF2B5EF4-FFF2-40B4-BE49-F238E27FC236}">
                  <a16:creationId xmlns:a16="http://schemas.microsoft.com/office/drawing/2014/main" id="{2670A394-B77A-4F3D-812F-EBA58C1CE18B}"/>
                </a:ext>
              </a:extLst>
            </p:cNvPr>
            <p:cNvSpPr/>
            <p:nvPr/>
          </p:nvSpPr>
          <p:spPr>
            <a:xfrm>
              <a:off x="4320000" y="3060000"/>
              <a:ext cx="2160000" cy="720000"/>
            </a:xfrm>
            <a:prstGeom prst="roundRect">
              <a:avLst/>
            </a:prstGeom>
            <a:solidFill>
              <a:srgbClr val="F9CDA9"/>
            </a:solidFill>
            <a:ln w="28575">
              <a:solidFill>
                <a:srgbClr val="F4A2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2DA27135-5F6A-439F-AC9F-800A7665B75E}"/>
                </a:ext>
              </a:extLst>
            </p:cNvPr>
            <p:cNvSpPr txBox="1"/>
            <p:nvPr/>
          </p:nvSpPr>
          <p:spPr>
            <a:xfrm>
              <a:off x="1929451" y="3096834"/>
              <a:ext cx="183388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fr-FR" b="1" dirty="0"/>
                <a:t>Faible robustesse en microscopie</a:t>
              </a:r>
            </a:p>
          </p:txBody>
        </p: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F11C1BEA-6738-412C-9897-9E7E484BC604}"/>
                </a:ext>
              </a:extLst>
            </p:cNvPr>
            <p:cNvSpPr txBox="1"/>
            <p:nvPr/>
          </p:nvSpPr>
          <p:spPr>
            <a:xfrm>
              <a:off x="4449236" y="3105834"/>
              <a:ext cx="189110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fr-FR" dirty="0"/>
                <a:t>Occultation, bruit, éclairage, etc.</a:t>
              </a:r>
            </a:p>
          </p:txBody>
        </p:sp>
      </p:grpSp>
      <p:grpSp>
        <p:nvGrpSpPr>
          <p:cNvPr id="28" name="Groupe 27">
            <a:extLst>
              <a:ext uri="{FF2B5EF4-FFF2-40B4-BE49-F238E27FC236}">
                <a16:creationId xmlns:a16="http://schemas.microsoft.com/office/drawing/2014/main" id="{F912EF2C-3FC7-40FF-B237-CD856B07AA4D}"/>
              </a:ext>
            </a:extLst>
          </p:cNvPr>
          <p:cNvGrpSpPr/>
          <p:nvPr/>
        </p:nvGrpSpPr>
        <p:grpSpPr>
          <a:xfrm>
            <a:off x="360000" y="5400000"/>
            <a:ext cx="2160000" cy="1080000"/>
            <a:chOff x="360000" y="5400000"/>
            <a:chExt cx="2160000" cy="1080000"/>
          </a:xfrm>
        </p:grpSpPr>
        <p:sp>
          <p:nvSpPr>
            <p:cNvPr id="59" name="Rectangle : coins arrondis 58">
              <a:extLst>
                <a:ext uri="{FF2B5EF4-FFF2-40B4-BE49-F238E27FC236}">
                  <a16:creationId xmlns:a16="http://schemas.microsoft.com/office/drawing/2014/main" id="{FB9065E6-5A2F-42F7-8084-2B6808736354}"/>
                </a:ext>
              </a:extLst>
            </p:cNvPr>
            <p:cNvSpPr/>
            <p:nvPr/>
          </p:nvSpPr>
          <p:spPr>
            <a:xfrm>
              <a:off x="360000" y="5400000"/>
              <a:ext cx="2160000" cy="1080000"/>
            </a:xfrm>
            <a:prstGeom prst="roundRect">
              <a:avLst/>
            </a:prstGeom>
            <a:solidFill>
              <a:srgbClr val="D5EDFF"/>
            </a:solidFill>
            <a:ln w="38100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B72B350E-25B4-4AEF-AA66-FE1FB2F27F8A}"/>
                </a:ext>
              </a:extLst>
            </p:cNvPr>
            <p:cNvSpPr txBox="1"/>
            <p:nvPr/>
          </p:nvSpPr>
          <p:spPr>
            <a:xfrm>
              <a:off x="773266" y="5580150"/>
              <a:ext cx="131261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fr-FR" sz="2000" b="1" dirty="0"/>
                <a:t>Mesure de pose 6DDL</a:t>
              </a:r>
            </a:p>
          </p:txBody>
        </p:sp>
      </p:grpSp>
      <p:grpSp>
        <p:nvGrpSpPr>
          <p:cNvPr id="29" name="Groupe 28">
            <a:extLst>
              <a:ext uri="{FF2B5EF4-FFF2-40B4-BE49-F238E27FC236}">
                <a16:creationId xmlns:a16="http://schemas.microsoft.com/office/drawing/2014/main" id="{D71B90D0-ED37-4B1D-9D89-665EFCC4D614}"/>
              </a:ext>
            </a:extLst>
          </p:cNvPr>
          <p:cNvGrpSpPr/>
          <p:nvPr/>
        </p:nvGrpSpPr>
        <p:grpSpPr>
          <a:xfrm>
            <a:off x="3060000" y="5400000"/>
            <a:ext cx="2160000" cy="1080000"/>
            <a:chOff x="3060000" y="5400000"/>
            <a:chExt cx="2160000" cy="1080000"/>
          </a:xfrm>
        </p:grpSpPr>
        <p:sp>
          <p:nvSpPr>
            <p:cNvPr id="60" name="Rectangle : coins arrondis 59">
              <a:extLst>
                <a:ext uri="{FF2B5EF4-FFF2-40B4-BE49-F238E27FC236}">
                  <a16:creationId xmlns:a16="http://schemas.microsoft.com/office/drawing/2014/main" id="{5EF506B9-DCDB-4616-9368-15F0A3D138C7}"/>
                </a:ext>
              </a:extLst>
            </p:cNvPr>
            <p:cNvSpPr/>
            <p:nvPr/>
          </p:nvSpPr>
          <p:spPr>
            <a:xfrm>
              <a:off x="3060000" y="5400000"/>
              <a:ext cx="2160000" cy="1080000"/>
            </a:xfrm>
            <a:prstGeom prst="roundRect">
              <a:avLst/>
            </a:prstGeom>
            <a:solidFill>
              <a:srgbClr val="D5EDFF"/>
            </a:solidFill>
            <a:ln w="38100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D0664013-FC0E-44F1-A1A2-FAF77273DA8B}"/>
                </a:ext>
              </a:extLst>
            </p:cNvPr>
            <p:cNvSpPr txBox="1"/>
            <p:nvPr/>
          </p:nvSpPr>
          <p:spPr>
            <a:xfrm>
              <a:off x="3451994" y="5450168"/>
              <a:ext cx="139474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fr-FR" sz="2000" b="1" dirty="0"/>
                <a:t>Extension de la plage de mesure</a:t>
              </a:r>
            </a:p>
          </p:txBody>
        </p:sp>
      </p:grpSp>
      <p:grpSp>
        <p:nvGrpSpPr>
          <p:cNvPr id="30" name="Groupe 29">
            <a:extLst>
              <a:ext uri="{FF2B5EF4-FFF2-40B4-BE49-F238E27FC236}">
                <a16:creationId xmlns:a16="http://schemas.microsoft.com/office/drawing/2014/main" id="{5B47C61D-05B2-4644-9C05-009E99254640}"/>
              </a:ext>
            </a:extLst>
          </p:cNvPr>
          <p:cNvGrpSpPr/>
          <p:nvPr/>
        </p:nvGrpSpPr>
        <p:grpSpPr>
          <a:xfrm>
            <a:off x="5745675" y="5400000"/>
            <a:ext cx="2239381" cy="1080000"/>
            <a:chOff x="5745675" y="5400000"/>
            <a:chExt cx="2239381" cy="1080000"/>
          </a:xfrm>
        </p:grpSpPr>
        <p:sp>
          <p:nvSpPr>
            <p:cNvPr id="61" name="Rectangle : coins arrondis 60">
              <a:extLst>
                <a:ext uri="{FF2B5EF4-FFF2-40B4-BE49-F238E27FC236}">
                  <a16:creationId xmlns:a16="http://schemas.microsoft.com/office/drawing/2014/main" id="{25E5286D-6CE9-4F7D-80FF-9913F7D724FD}"/>
                </a:ext>
              </a:extLst>
            </p:cNvPr>
            <p:cNvSpPr/>
            <p:nvPr/>
          </p:nvSpPr>
          <p:spPr>
            <a:xfrm>
              <a:off x="5760000" y="5400000"/>
              <a:ext cx="2160000" cy="1080000"/>
            </a:xfrm>
            <a:prstGeom prst="roundRect">
              <a:avLst/>
            </a:prstGeom>
            <a:solidFill>
              <a:srgbClr val="D5EDFF"/>
            </a:solidFill>
            <a:ln w="38100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6" name="ZoneTexte 15">
              <a:extLst>
                <a:ext uri="{FF2B5EF4-FFF2-40B4-BE49-F238E27FC236}">
                  <a16:creationId xmlns:a16="http://schemas.microsoft.com/office/drawing/2014/main" id="{1BC40F3C-54FE-4FA1-9C10-B36E98727318}"/>
                </a:ext>
              </a:extLst>
            </p:cNvPr>
            <p:cNvSpPr txBox="1"/>
            <p:nvPr/>
          </p:nvSpPr>
          <p:spPr>
            <a:xfrm>
              <a:off x="5745675" y="5496334"/>
              <a:ext cx="223938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/>
                <a:t>Robustesse aux conditions d’imagerie en microscopie</a:t>
              </a:r>
            </a:p>
          </p:txBody>
        </p:sp>
      </p:grpSp>
      <p:grpSp>
        <p:nvGrpSpPr>
          <p:cNvPr id="31" name="Groupe 30">
            <a:extLst>
              <a:ext uri="{FF2B5EF4-FFF2-40B4-BE49-F238E27FC236}">
                <a16:creationId xmlns:a16="http://schemas.microsoft.com/office/drawing/2014/main" id="{7324BC4D-3F11-41FC-9975-F205D9A30429}"/>
              </a:ext>
            </a:extLst>
          </p:cNvPr>
          <p:cNvGrpSpPr/>
          <p:nvPr/>
        </p:nvGrpSpPr>
        <p:grpSpPr>
          <a:xfrm>
            <a:off x="8460000" y="5400000"/>
            <a:ext cx="3060000" cy="1080000"/>
            <a:chOff x="8460000" y="5400000"/>
            <a:chExt cx="3060000" cy="1080000"/>
          </a:xfrm>
        </p:grpSpPr>
        <p:sp>
          <p:nvSpPr>
            <p:cNvPr id="62" name="Rectangle : coins arrondis 61">
              <a:extLst>
                <a:ext uri="{FF2B5EF4-FFF2-40B4-BE49-F238E27FC236}">
                  <a16:creationId xmlns:a16="http://schemas.microsoft.com/office/drawing/2014/main" id="{1CDAE9B0-1074-4668-B129-C7E458C20D92}"/>
                </a:ext>
              </a:extLst>
            </p:cNvPr>
            <p:cNvSpPr/>
            <p:nvPr/>
          </p:nvSpPr>
          <p:spPr>
            <a:xfrm>
              <a:off x="9360000" y="5400000"/>
              <a:ext cx="2160000" cy="1080000"/>
            </a:xfrm>
            <a:prstGeom prst="roundRect">
              <a:avLst/>
            </a:prstGeom>
            <a:solidFill>
              <a:srgbClr val="D5EDFF"/>
            </a:solidFill>
            <a:ln w="38100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7" name="ZoneTexte 16">
              <a:extLst>
                <a:ext uri="{FF2B5EF4-FFF2-40B4-BE49-F238E27FC236}">
                  <a16:creationId xmlns:a16="http://schemas.microsoft.com/office/drawing/2014/main" id="{1BD04E79-C343-4226-B540-A266217A746B}"/>
                </a:ext>
              </a:extLst>
            </p:cNvPr>
            <p:cNvSpPr txBox="1"/>
            <p:nvPr/>
          </p:nvSpPr>
          <p:spPr>
            <a:xfrm>
              <a:off x="9477456" y="5580150"/>
              <a:ext cx="192508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fr-FR" sz="2000" b="1" dirty="0"/>
                <a:t>Applications à la microrobotique</a:t>
              </a:r>
            </a:p>
          </p:txBody>
        </p:sp>
        <p:grpSp>
          <p:nvGrpSpPr>
            <p:cNvPr id="24" name="Groupe 23">
              <a:extLst>
                <a:ext uri="{FF2B5EF4-FFF2-40B4-BE49-F238E27FC236}">
                  <a16:creationId xmlns:a16="http://schemas.microsoft.com/office/drawing/2014/main" id="{DEF9F1FF-7EC2-4BAF-BEF4-4DE436CB3762}"/>
                </a:ext>
              </a:extLst>
            </p:cNvPr>
            <p:cNvGrpSpPr/>
            <p:nvPr/>
          </p:nvGrpSpPr>
          <p:grpSpPr>
            <a:xfrm>
              <a:off x="8460000" y="5760000"/>
              <a:ext cx="360000" cy="360000"/>
              <a:chOff x="8460000" y="5760000"/>
              <a:chExt cx="360000" cy="360000"/>
            </a:xfrm>
          </p:grpSpPr>
          <p:cxnSp>
            <p:nvCxnSpPr>
              <p:cNvPr id="21" name="Connecteur droit 20">
                <a:extLst>
                  <a:ext uri="{FF2B5EF4-FFF2-40B4-BE49-F238E27FC236}">
                    <a16:creationId xmlns:a16="http://schemas.microsoft.com/office/drawing/2014/main" id="{CFA1528C-64B5-4CFF-9EF1-4F01C1C1B5A7}"/>
                  </a:ext>
                </a:extLst>
              </p:cNvPr>
              <p:cNvCxnSpPr/>
              <p:nvPr/>
            </p:nvCxnSpPr>
            <p:spPr>
              <a:xfrm>
                <a:off x="8640000" y="5760000"/>
                <a:ext cx="0" cy="360000"/>
              </a:xfrm>
              <a:prstGeom prst="line">
                <a:avLst/>
              </a:prstGeom>
              <a:ln w="57150">
                <a:solidFill>
                  <a:srgbClr val="00539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Connecteur droit 65">
                <a:extLst>
                  <a:ext uri="{FF2B5EF4-FFF2-40B4-BE49-F238E27FC236}">
                    <a16:creationId xmlns:a16="http://schemas.microsoft.com/office/drawing/2014/main" id="{0C0B65FB-ED15-45C3-B917-85E318E7D249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8640000" y="5760000"/>
                <a:ext cx="0" cy="360000"/>
              </a:xfrm>
              <a:prstGeom prst="line">
                <a:avLst/>
              </a:prstGeom>
              <a:ln w="57150">
                <a:solidFill>
                  <a:srgbClr val="00539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539070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:a16="http://schemas.microsoft.com/office/drawing/2014/main" id="{7F03D752-D5F7-42E8-B98E-549C260870C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A6E1639E-2605-48DA-974D-2541B67F7516}"/>
              </a:ext>
            </a:extLst>
          </p:cNvPr>
          <p:cNvSpPr txBox="1"/>
          <p:nvPr/>
        </p:nvSpPr>
        <p:spPr>
          <a:xfrm>
            <a:off x="1189608" y="1997476"/>
            <a:ext cx="2281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Introduction</a:t>
            </a:r>
            <a:endParaRPr lang="fr-FR" sz="2400" dirty="0">
              <a:solidFill>
                <a:schemeClr val="bg1"/>
              </a:solidFill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0C458E8F-9B33-48B0-AC5E-A2F1DD4A4EA9}"/>
              </a:ext>
            </a:extLst>
          </p:cNvPr>
          <p:cNvSpPr txBox="1"/>
          <p:nvPr/>
        </p:nvSpPr>
        <p:spPr>
          <a:xfrm>
            <a:off x="3640559" y="1531315"/>
            <a:ext cx="237181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I. État de l’art de la mesure de position en microscopie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BB4A8309-A139-42B1-B660-982475FFA2ED}"/>
              </a:ext>
            </a:extLst>
          </p:cNvPr>
          <p:cNvSpPr txBox="1"/>
          <p:nvPr/>
        </p:nvSpPr>
        <p:spPr>
          <a:xfrm>
            <a:off x="6179626" y="1531314"/>
            <a:ext cx="22815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II. Méthodes de mesure de pose avec des mires périodiques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5E5DA72A-4FB9-407F-88F7-25B875A6D69F}"/>
              </a:ext>
            </a:extLst>
          </p:cNvPr>
          <p:cNvSpPr txBox="1"/>
          <p:nvPr/>
        </p:nvSpPr>
        <p:spPr>
          <a:xfrm>
            <a:off x="2408808" y="3856450"/>
            <a:ext cx="23718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III. Évaluation des performances de la méthode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E3F2D06D-5C57-491D-86B6-DA3C89234520}"/>
              </a:ext>
            </a:extLst>
          </p:cNvPr>
          <p:cNvSpPr txBox="1"/>
          <p:nvPr/>
        </p:nvSpPr>
        <p:spPr>
          <a:xfrm>
            <a:off x="5005895" y="3757026"/>
            <a:ext cx="21802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IV. Applications à la microrobotique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BFF9B3F9-E53A-405B-B717-DF3152E0D9F9}"/>
              </a:ext>
            </a:extLst>
          </p:cNvPr>
          <p:cNvSpPr txBox="1"/>
          <p:nvPr/>
        </p:nvSpPr>
        <p:spPr>
          <a:xfrm>
            <a:off x="7411374" y="4041117"/>
            <a:ext cx="23718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Conclusions et perspectives</a:t>
            </a:r>
          </a:p>
        </p:txBody>
      </p:sp>
    </p:spTree>
    <p:extLst>
      <p:ext uri="{BB962C8B-B14F-4D97-AF65-F5344CB8AC3E}">
        <p14:creationId xmlns:p14="http://schemas.microsoft.com/office/powerpoint/2010/main" val="2382004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37650</TotalTime>
  <Words>4256</Words>
  <Application>Microsoft Office PowerPoint</Application>
  <PresentationFormat>Grand écran</PresentationFormat>
  <Paragraphs>835</Paragraphs>
  <Slides>42</Slides>
  <Notes>42</Notes>
  <HiddenSlides>0</HiddenSlides>
  <MMClips>23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42</vt:i4>
      </vt:variant>
    </vt:vector>
  </HeadingPairs>
  <TitlesOfParts>
    <vt:vector size="49" baseType="lpstr">
      <vt:lpstr>Arial</vt:lpstr>
      <vt:lpstr>Calibri</vt:lpstr>
      <vt:lpstr>Calibri Light</vt:lpstr>
      <vt:lpstr>Cambria Math</vt:lpstr>
      <vt:lpstr>Lucida Sans Unicode</vt:lpstr>
      <vt:lpstr>Wingdings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Mauzé Benjamin</dc:creator>
  <cp:lastModifiedBy>Andre Antoine</cp:lastModifiedBy>
  <cp:revision>1423</cp:revision>
  <dcterms:created xsi:type="dcterms:W3CDTF">2017-10-25T09:06:20Z</dcterms:created>
  <dcterms:modified xsi:type="dcterms:W3CDTF">2021-09-29T16:48:59Z</dcterms:modified>
</cp:coreProperties>
</file>